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0" r:id="rId4"/>
  </p:sldMasterIdLst>
  <p:notesMasterIdLst>
    <p:notesMasterId r:id="rId9"/>
  </p:notesMasterIdLst>
  <p:handoutMasterIdLst>
    <p:handoutMasterId r:id="rId10"/>
  </p:handoutMasterIdLst>
  <p:sldIdLst>
    <p:sldId id="259" r:id="rId5"/>
    <p:sldId id="271" r:id="rId6"/>
    <p:sldId id="272" r:id="rId7"/>
    <p:sldId id="273" r:id="rId8"/>
  </p:sldIdLst>
  <p:sldSz cx="10058400" cy="7772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448" userDrawn="1">
          <p15:clr>
            <a:srgbClr val="A4A3A4"/>
          </p15:clr>
        </p15:guide>
        <p15:guide id="2" pos="3168"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54142"/>
    <a:srgbClr val="012169"/>
    <a:srgbClr val="F7DE8D"/>
    <a:srgbClr val="F7F48D"/>
    <a:srgbClr val="F2A9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8C41407-FB94-4606-B9A9-BC26D6F0B1E0}" v="1" dt="2024-03-06T14:43:00.073"/>
  </p1510:revLst>
</p1510:revInfo>
</file>

<file path=ppt/tableStyles.xml><?xml version="1.0" encoding="utf-8"?>
<a:tblStyleLst xmlns:a="http://schemas.openxmlformats.org/drawingml/2006/main" def="{21E4AEA4-8DFA-4A89-87EB-49C32662AFE0}">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55" d="100"/>
          <a:sy n="55" d="100"/>
        </p:scale>
        <p:origin x="1440" y="48"/>
      </p:cViewPr>
      <p:guideLst>
        <p:guide orient="horz" pos="2448"/>
        <p:guide pos="3168"/>
      </p:guideLst>
    </p:cSldViewPr>
  </p:slideViewPr>
  <p:notesTextViewPr>
    <p:cViewPr>
      <p:scale>
        <a:sx n="1" d="1"/>
        <a:sy n="1" d="1"/>
      </p:scale>
      <p:origin x="0" y="0"/>
    </p:cViewPr>
  </p:notesTextViewPr>
  <p:notesViewPr>
    <p:cSldViewPr snapToGrid="0">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5" Type="http://schemas.microsoft.com/office/2015/10/relationships/revisionInfo" Target="revisionInfo.xml"/><Relationship Id="rId10"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EC3309D3-5A41-0C13-16CA-B66E5DF4A19D}"/>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CBA58514-8479-46F7-DF42-A544BE416A84}"/>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57717881-27B6-466B-A471-6E74ABFD5AA8}" type="datetimeFigureOut">
              <a:rPr lang="en-US" smtClean="0"/>
              <a:t>3/19/2024</a:t>
            </a:fld>
            <a:endParaRPr lang="en-US"/>
          </a:p>
        </p:txBody>
      </p:sp>
      <p:sp>
        <p:nvSpPr>
          <p:cNvPr id="4" name="Footer Placeholder 3">
            <a:extLst>
              <a:ext uri="{FF2B5EF4-FFF2-40B4-BE49-F238E27FC236}">
                <a16:creationId xmlns:a16="http://schemas.microsoft.com/office/drawing/2014/main" id="{AB965712-5A70-E6EB-6302-6F138D2C2BB5}"/>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7FA6251B-61C7-13D5-5BD5-3B86E855FE99}"/>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D141036E-69FD-49E0-9E25-4AA19FA9B1FF}" type="slidenum">
              <a:rPr lang="en-US" smtClean="0"/>
              <a:t>‹#›</a:t>
            </a:fld>
            <a:endParaRPr lang="en-US"/>
          </a:p>
        </p:txBody>
      </p:sp>
    </p:spTree>
    <p:extLst>
      <p:ext uri="{BB962C8B-B14F-4D97-AF65-F5344CB8AC3E}">
        <p14:creationId xmlns:p14="http://schemas.microsoft.com/office/powerpoint/2010/main" val="219774501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b="0" i="0">
                <a:latin typeface="Arial Narrow" panose="020B0604020202020204" pitchFamily="34" charset="0"/>
              </a:defRPr>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b="0" i="0">
                <a:latin typeface="Arial Narrow" panose="020B0604020202020204" pitchFamily="34" charset="0"/>
              </a:defRPr>
            </a:lvl1pPr>
          </a:lstStyle>
          <a:p>
            <a:fld id="{D8ECF628-93F2-0D48-8D11-DE235AEA80A1}" type="datetimeFigureOut">
              <a:rPr lang="en-US" smtClean="0"/>
              <a:pPr/>
              <a:t>3/19/2024</a:t>
            </a:fld>
            <a:endParaRPr lang="en-US"/>
          </a:p>
        </p:txBody>
      </p:sp>
      <p:sp>
        <p:nvSpPr>
          <p:cNvPr id="4" name="Slide Image Placeholder 3"/>
          <p:cNvSpPr>
            <a:spLocks noGrp="1" noRot="1" noChangeAspect="1"/>
          </p:cNvSpPr>
          <p:nvPr>
            <p:ph type="sldImg" idx="2"/>
          </p:nvPr>
        </p:nvSpPr>
        <p:spPr>
          <a:xfrm>
            <a:off x="1433513" y="1143000"/>
            <a:ext cx="399097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b="0" i="0">
                <a:latin typeface="Arial Narrow" panose="020B0604020202020204" pitchFamily="34" charset="0"/>
              </a:defRPr>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b="0" i="0">
                <a:latin typeface="Arial Narrow" panose="020B0604020202020204" pitchFamily="34" charset="0"/>
              </a:defRPr>
            </a:lvl1pPr>
          </a:lstStyle>
          <a:p>
            <a:fld id="{38EAFA11-5002-E24C-8EEA-0A6DD88018F2}" type="slidenum">
              <a:rPr lang="en-US" smtClean="0"/>
              <a:pPr/>
              <a:t>‹#›</a:t>
            </a:fld>
            <a:endParaRPr lang="en-US"/>
          </a:p>
        </p:txBody>
      </p:sp>
    </p:spTree>
    <p:extLst>
      <p:ext uri="{BB962C8B-B14F-4D97-AF65-F5344CB8AC3E}">
        <p14:creationId xmlns:p14="http://schemas.microsoft.com/office/powerpoint/2010/main" val="1384259408"/>
      </p:ext>
    </p:extLst>
  </p:cSld>
  <p:clrMap bg1="lt1" tx1="dk1" bg2="lt2" tx2="dk2" accent1="accent1" accent2="accent2" accent3="accent3" accent4="accent4" accent5="accent5" accent6="accent6" hlink="hlink" folHlink="folHlink"/>
  <p:notesStyle>
    <a:lvl1pPr marL="0" algn="l" defTabSz="914400" rtl="0" eaLnBrk="1" latinLnBrk="0" hangingPunct="1">
      <a:defRPr sz="1200" b="0" i="0" kern="1200">
        <a:solidFill>
          <a:schemeClr val="tx1"/>
        </a:solidFill>
        <a:latin typeface="Arial Narrow" panose="020B0604020202020204" pitchFamily="34" charset="0"/>
        <a:ea typeface="+mn-ea"/>
        <a:cs typeface="+mn-cs"/>
      </a:defRPr>
    </a:lvl1pPr>
    <a:lvl2pPr marL="457200" algn="l" defTabSz="914400" rtl="0" eaLnBrk="1" latinLnBrk="0" hangingPunct="1">
      <a:defRPr sz="1200" b="0" i="0" kern="1200">
        <a:solidFill>
          <a:schemeClr val="tx1"/>
        </a:solidFill>
        <a:latin typeface="Arial Narrow" panose="020B0604020202020204" pitchFamily="34" charset="0"/>
        <a:ea typeface="+mn-ea"/>
        <a:cs typeface="+mn-cs"/>
      </a:defRPr>
    </a:lvl2pPr>
    <a:lvl3pPr marL="914400" algn="l" defTabSz="914400" rtl="0" eaLnBrk="1" latinLnBrk="0" hangingPunct="1">
      <a:defRPr sz="1200" b="0" i="0" kern="1200">
        <a:solidFill>
          <a:schemeClr val="tx1"/>
        </a:solidFill>
        <a:latin typeface="Arial Narrow" panose="020B0604020202020204" pitchFamily="34" charset="0"/>
        <a:ea typeface="+mn-ea"/>
        <a:cs typeface="+mn-cs"/>
      </a:defRPr>
    </a:lvl3pPr>
    <a:lvl4pPr marL="1371600" algn="l" defTabSz="914400" rtl="0" eaLnBrk="1" latinLnBrk="0" hangingPunct="1">
      <a:defRPr sz="1200" b="0" i="0" kern="1200">
        <a:solidFill>
          <a:schemeClr val="tx1"/>
        </a:solidFill>
        <a:latin typeface="Arial Narrow" panose="020B0604020202020204" pitchFamily="34" charset="0"/>
        <a:ea typeface="+mn-ea"/>
        <a:cs typeface="+mn-cs"/>
      </a:defRPr>
    </a:lvl4pPr>
    <a:lvl5pPr marL="1828800" algn="l" defTabSz="914400" rtl="0" eaLnBrk="1" latinLnBrk="0" hangingPunct="1">
      <a:defRPr sz="1200" b="0" i="0" kern="1200">
        <a:solidFill>
          <a:schemeClr val="tx1"/>
        </a:solidFill>
        <a:latin typeface="Arial Narrow"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mparison (caption)">
    <p:spTree>
      <p:nvGrpSpPr>
        <p:cNvPr id="1" name=""/>
        <p:cNvGrpSpPr/>
        <p:nvPr/>
      </p:nvGrpSpPr>
      <p:grpSpPr>
        <a:xfrm>
          <a:off x="0" y="0"/>
          <a:ext cx="0" cy="0"/>
          <a:chOff x="0" y="0"/>
          <a:chExt cx="0" cy="0"/>
        </a:xfrm>
      </p:grpSpPr>
      <p:sp>
        <p:nvSpPr>
          <p:cNvPr id="2" name="Title 1"/>
          <p:cNvSpPr>
            <a:spLocks noGrp="1"/>
          </p:cNvSpPr>
          <p:nvPr>
            <p:ph type="title"/>
          </p:nvPr>
        </p:nvSpPr>
        <p:spPr>
          <a:xfrm>
            <a:off x="312516" y="268274"/>
            <a:ext cx="9433368" cy="373268"/>
          </a:xfrm>
        </p:spPr>
        <p:txBody>
          <a:bodyPr>
            <a:normAutofit/>
          </a:bodyPr>
          <a:lstStyle>
            <a:lvl1pPr algn="ctr">
              <a:defRPr sz="1800">
                <a:solidFill>
                  <a:srgbClr val="012169"/>
                </a:solidFill>
              </a:defRPr>
            </a:lvl1pPr>
          </a:lstStyle>
          <a:p>
            <a:r>
              <a:rPr lang="en-US"/>
              <a:t>Click to edit Master title style</a:t>
            </a:r>
          </a:p>
        </p:txBody>
      </p:sp>
    </p:spTree>
    <p:extLst>
      <p:ext uri="{BB962C8B-B14F-4D97-AF65-F5344CB8AC3E}">
        <p14:creationId xmlns:p14="http://schemas.microsoft.com/office/powerpoint/2010/main" val="5014447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Alternate Titl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257300" y="1272012"/>
            <a:ext cx="7543800" cy="2705946"/>
          </a:xfrm>
        </p:spPr>
        <p:txBody>
          <a:bodyPr anchor="b">
            <a:normAutofit/>
          </a:bodyPr>
          <a:lstStyle>
            <a:lvl1pPr algn="ctr">
              <a:defRPr sz="3252" b="0" i="0">
                <a:latin typeface="Futura Condensed Medium" panose="020B0602020204020303" pitchFamily="34" charset="-79"/>
                <a:cs typeface="Futura Condensed Medium" panose="020B0602020204020303" pitchFamily="34" charset="-79"/>
              </a:defRPr>
            </a:lvl1pPr>
          </a:lstStyle>
          <a:p>
            <a:r>
              <a:rPr lang="en-US"/>
              <a:t>TITLE</a:t>
            </a:r>
          </a:p>
        </p:txBody>
      </p:sp>
      <p:sp>
        <p:nvSpPr>
          <p:cNvPr id="3" name="Subtitle 2"/>
          <p:cNvSpPr>
            <a:spLocks noGrp="1"/>
          </p:cNvSpPr>
          <p:nvPr>
            <p:ph type="subTitle" idx="1" hasCustomPrompt="1"/>
          </p:nvPr>
        </p:nvSpPr>
        <p:spPr>
          <a:xfrm>
            <a:off x="1257300" y="4082310"/>
            <a:ext cx="7543800" cy="1876530"/>
          </a:xfrm>
        </p:spPr>
        <p:txBody>
          <a:bodyPr>
            <a:normAutofit/>
          </a:bodyPr>
          <a:lstStyle>
            <a:lvl1pPr marL="0" indent="0" algn="ctr">
              <a:buNone/>
              <a:defRPr sz="788" b="0" i="0">
                <a:latin typeface="Times" pitchFamily="2" charset="0"/>
                <a:cs typeface="Arial Narrow" panose="020B0604020202020204" pitchFamily="34" charset="0"/>
              </a:defRPr>
            </a:lvl1pPr>
            <a:lvl2pPr marL="225204" indent="0" algn="ctr">
              <a:buNone/>
              <a:defRPr sz="985"/>
            </a:lvl2pPr>
            <a:lvl3pPr marL="450408" indent="0" algn="ctr">
              <a:buNone/>
              <a:defRPr sz="887"/>
            </a:lvl3pPr>
            <a:lvl4pPr marL="675613" indent="0" algn="ctr">
              <a:buNone/>
              <a:defRPr sz="788"/>
            </a:lvl4pPr>
            <a:lvl5pPr marL="900816" indent="0" algn="ctr">
              <a:buNone/>
              <a:defRPr sz="788"/>
            </a:lvl5pPr>
            <a:lvl6pPr marL="1126019" indent="0" algn="ctr">
              <a:buNone/>
              <a:defRPr sz="788"/>
            </a:lvl6pPr>
            <a:lvl7pPr marL="1351224" indent="0" algn="ctr">
              <a:buNone/>
              <a:defRPr sz="788"/>
            </a:lvl7pPr>
            <a:lvl8pPr marL="1576428" indent="0" algn="ctr">
              <a:buNone/>
              <a:defRPr sz="788"/>
            </a:lvl8pPr>
            <a:lvl9pPr marL="1801632" indent="0" algn="ctr">
              <a:buNone/>
              <a:defRPr sz="788"/>
            </a:lvl9pPr>
          </a:lstStyle>
          <a:p>
            <a:r>
              <a:rPr lang="en-US"/>
              <a:t>SUBTITLE GOES HERE</a:t>
            </a:r>
          </a:p>
        </p:txBody>
      </p:sp>
      <p:sp>
        <p:nvSpPr>
          <p:cNvPr id="5" name="Footer Placeholder 4"/>
          <p:cNvSpPr>
            <a:spLocks noGrp="1"/>
          </p:cNvSpPr>
          <p:nvPr>
            <p:ph type="ftr" sz="quarter" idx="11"/>
          </p:nvPr>
        </p:nvSpPr>
        <p:spPr>
          <a:xfrm>
            <a:off x="3331846" y="7203865"/>
            <a:ext cx="3394710" cy="413809"/>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12355853-B1FE-444F-BCB4-56D4CABB7A81}" type="slidenum">
              <a:rPr lang="en-US" smtClean="0"/>
              <a:pPr/>
              <a:t>‹#›</a:t>
            </a:fld>
            <a:endParaRPr lang="en-US"/>
          </a:p>
        </p:txBody>
      </p:sp>
    </p:spTree>
    <p:extLst>
      <p:ext uri="{BB962C8B-B14F-4D97-AF65-F5344CB8AC3E}">
        <p14:creationId xmlns:p14="http://schemas.microsoft.com/office/powerpoint/2010/main" val="33613986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92827" y="518160"/>
            <a:ext cx="3244095" cy="1813560"/>
          </a:xfrm>
        </p:spPr>
        <p:txBody>
          <a:bodyPr anchor="b"/>
          <a:lstStyle>
            <a:lvl1pPr>
              <a:defRPr sz="1576"/>
            </a:lvl1pPr>
          </a:lstStyle>
          <a:p>
            <a:r>
              <a:rPr lang="en-US"/>
              <a:t>Click to edit Master title style</a:t>
            </a:r>
          </a:p>
        </p:txBody>
      </p:sp>
      <p:sp>
        <p:nvSpPr>
          <p:cNvPr id="3" name="Content Placeholder 2"/>
          <p:cNvSpPr>
            <a:spLocks noGrp="1"/>
          </p:cNvSpPr>
          <p:nvPr>
            <p:ph idx="1"/>
          </p:nvPr>
        </p:nvSpPr>
        <p:spPr>
          <a:xfrm>
            <a:off x="4276129" y="1119084"/>
            <a:ext cx="5092066" cy="5523441"/>
          </a:xfrm>
        </p:spPr>
        <p:txBody>
          <a:bodyPr/>
          <a:lstStyle>
            <a:lvl1pPr>
              <a:defRPr sz="1576"/>
            </a:lvl1pPr>
            <a:lvl2pPr>
              <a:defRPr sz="1379"/>
            </a:lvl2pPr>
            <a:lvl3pPr>
              <a:defRPr sz="1182"/>
            </a:lvl3pPr>
            <a:lvl4pPr>
              <a:defRPr sz="985"/>
            </a:lvl4pPr>
            <a:lvl5pPr>
              <a:defRPr sz="985"/>
            </a:lvl5pPr>
            <a:lvl6pPr>
              <a:defRPr sz="985"/>
            </a:lvl6pPr>
            <a:lvl7pPr>
              <a:defRPr sz="985"/>
            </a:lvl7pPr>
            <a:lvl8pPr>
              <a:defRPr sz="985"/>
            </a:lvl8pPr>
            <a:lvl9pPr>
              <a:defRPr sz="985"/>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92827" y="2331720"/>
            <a:ext cx="3244095" cy="4319800"/>
          </a:xfrm>
        </p:spPr>
        <p:txBody>
          <a:bodyPr/>
          <a:lstStyle>
            <a:lvl1pPr marL="0" indent="0">
              <a:buNone/>
              <a:defRPr sz="788"/>
            </a:lvl1pPr>
            <a:lvl2pPr marL="225204" indent="0">
              <a:buNone/>
              <a:defRPr sz="690"/>
            </a:lvl2pPr>
            <a:lvl3pPr marL="450408" indent="0">
              <a:buNone/>
              <a:defRPr sz="591"/>
            </a:lvl3pPr>
            <a:lvl4pPr marL="675613" indent="0">
              <a:buNone/>
              <a:defRPr sz="493"/>
            </a:lvl4pPr>
            <a:lvl5pPr marL="900816" indent="0">
              <a:buNone/>
              <a:defRPr sz="493"/>
            </a:lvl5pPr>
            <a:lvl6pPr marL="1126019" indent="0">
              <a:buNone/>
              <a:defRPr sz="493"/>
            </a:lvl6pPr>
            <a:lvl7pPr marL="1351224" indent="0">
              <a:buNone/>
              <a:defRPr sz="493"/>
            </a:lvl7pPr>
            <a:lvl8pPr marL="1576428" indent="0">
              <a:buNone/>
              <a:defRPr sz="493"/>
            </a:lvl8pPr>
            <a:lvl9pPr marL="1801632" indent="0">
              <a:buNone/>
              <a:defRPr sz="493"/>
            </a:lvl9pPr>
          </a:lstStyle>
          <a:p>
            <a:pPr lvl="0"/>
            <a:r>
              <a:rPr lang="en-US"/>
              <a:t>Click to edit Master text styles</a:t>
            </a:r>
          </a:p>
        </p:txBody>
      </p:sp>
      <p:sp>
        <p:nvSpPr>
          <p:cNvPr id="6" name="Footer Placeholder 5"/>
          <p:cNvSpPr>
            <a:spLocks noGrp="1"/>
          </p:cNvSpPr>
          <p:nvPr>
            <p:ph type="ftr" sz="quarter" idx="11"/>
          </p:nvPr>
        </p:nvSpPr>
        <p:spPr>
          <a:xfrm>
            <a:off x="3331846" y="7203865"/>
            <a:ext cx="3394710" cy="413809"/>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12355853-B1FE-444F-BCB4-56D4CABB7A81}" type="slidenum">
              <a:rPr lang="en-US" smtClean="0"/>
              <a:t>‹#›</a:t>
            </a:fld>
            <a:endParaRPr lang="en-US"/>
          </a:p>
        </p:txBody>
      </p:sp>
    </p:spTree>
    <p:extLst>
      <p:ext uri="{BB962C8B-B14F-4D97-AF65-F5344CB8AC3E}">
        <p14:creationId xmlns:p14="http://schemas.microsoft.com/office/powerpoint/2010/main" val="4374608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a:xfrm>
            <a:off x="3331846" y="7203865"/>
            <a:ext cx="3394710" cy="413809"/>
          </a:xfrm>
          <a:prstGeom prst="rect">
            <a:avLst/>
          </a:prstGeom>
        </p:spPr>
        <p:txBody>
          <a:bodyPr/>
          <a:lstStyle/>
          <a:p>
            <a:endParaRPr lang="en-US"/>
          </a:p>
        </p:txBody>
      </p:sp>
      <p:sp>
        <p:nvSpPr>
          <p:cNvPr id="4" name="Slide Number Placeholder 3"/>
          <p:cNvSpPr>
            <a:spLocks noGrp="1"/>
          </p:cNvSpPr>
          <p:nvPr>
            <p:ph type="sldNum" sz="quarter" idx="12"/>
          </p:nvPr>
        </p:nvSpPr>
        <p:spPr/>
        <p:txBody>
          <a:bodyPr/>
          <a:lstStyle/>
          <a:p>
            <a:fld id="{12355853-B1FE-444F-BCB4-56D4CABB7A81}" type="slidenum">
              <a:rPr lang="en-US" smtClean="0"/>
              <a:pPr/>
              <a:t>‹#›</a:t>
            </a:fld>
            <a:endParaRPr lang="en-US"/>
          </a:p>
        </p:txBody>
      </p:sp>
    </p:spTree>
    <p:extLst>
      <p:ext uri="{BB962C8B-B14F-4D97-AF65-F5344CB8AC3E}">
        <p14:creationId xmlns:p14="http://schemas.microsoft.com/office/powerpoint/2010/main" val="178885657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91516" y="413810"/>
            <a:ext cx="8675370" cy="1502305"/>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91516" y="2069042"/>
            <a:ext cx="8675370" cy="493151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4"/>
          </p:nvPr>
        </p:nvSpPr>
        <p:spPr>
          <a:xfrm>
            <a:off x="7103746" y="7203865"/>
            <a:ext cx="2263140" cy="413809"/>
          </a:xfrm>
          <a:prstGeom prst="rect">
            <a:avLst/>
          </a:prstGeom>
        </p:spPr>
        <p:txBody>
          <a:bodyPr vert="horz" lIns="91440" tIns="45720" rIns="91440" bIns="45720" rtlCol="0" anchor="ctr"/>
          <a:lstStyle>
            <a:lvl1pPr algn="r">
              <a:defRPr sz="591" b="0" i="0">
                <a:solidFill>
                  <a:schemeClr val="tx1">
                    <a:tint val="75000"/>
                  </a:schemeClr>
                </a:solidFill>
                <a:latin typeface="Arial Narrow" panose="020B0604020202020204" pitchFamily="34" charset="0"/>
              </a:defRPr>
            </a:lvl1pPr>
          </a:lstStyle>
          <a:p>
            <a:fld id="{12355853-B1FE-444F-BCB4-56D4CABB7A81}" type="slidenum">
              <a:rPr lang="en-US" smtClean="0"/>
              <a:pPr/>
              <a:t>‹#›</a:t>
            </a:fld>
            <a:endParaRPr lang="en-US"/>
          </a:p>
        </p:txBody>
      </p:sp>
      <p:sp>
        <p:nvSpPr>
          <p:cNvPr id="7" name="Rectangle 6"/>
          <p:cNvSpPr/>
          <p:nvPr userDrawn="1"/>
        </p:nvSpPr>
        <p:spPr>
          <a:xfrm>
            <a:off x="0" y="7677645"/>
            <a:ext cx="10058400" cy="117909"/>
          </a:xfrm>
          <a:prstGeom prst="rect">
            <a:avLst/>
          </a:prstGeom>
          <a:solidFill>
            <a:srgbClr val="F2A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65" b="0" i="0">
              <a:latin typeface="Arial Narrow" panose="020B0604020202020204" pitchFamily="34" charset="0"/>
            </a:endParaRPr>
          </a:p>
        </p:txBody>
      </p:sp>
      <p:pic>
        <p:nvPicPr>
          <p:cNvPr id="9" name="Picture 8">
            <a:extLst>
              <a:ext uri="{FF2B5EF4-FFF2-40B4-BE49-F238E27FC236}">
                <a16:creationId xmlns:a16="http://schemas.microsoft.com/office/drawing/2014/main" id="{C1C6DD5B-DCC2-744F-B01C-3DB110386D52}"/>
              </a:ext>
            </a:extLst>
          </p:cNvPr>
          <p:cNvPicPr>
            <a:picLocks noChangeAspect="1"/>
          </p:cNvPicPr>
          <p:nvPr userDrawn="1"/>
        </p:nvPicPr>
        <p:blipFill>
          <a:blip r:embed="rId6"/>
          <a:srcRect/>
          <a:stretch/>
        </p:blipFill>
        <p:spPr>
          <a:xfrm>
            <a:off x="4337657" y="7169202"/>
            <a:ext cx="1383086" cy="478457"/>
          </a:xfrm>
          <a:prstGeom prst="rect">
            <a:avLst/>
          </a:prstGeom>
        </p:spPr>
      </p:pic>
    </p:spTree>
    <p:extLst>
      <p:ext uri="{BB962C8B-B14F-4D97-AF65-F5344CB8AC3E}">
        <p14:creationId xmlns:p14="http://schemas.microsoft.com/office/powerpoint/2010/main" val="2842480496"/>
      </p:ext>
    </p:extLst>
  </p:cSld>
  <p:clrMap bg1="lt1" tx1="dk1" bg2="lt2" tx2="dk2" accent1="accent1" accent2="accent2" accent3="accent3" accent4="accent4" accent5="accent5" accent6="accent6" hlink="hlink" folHlink="folHlink"/>
  <p:sldLayoutIdLst>
    <p:sldLayoutId id="2147483685" r:id="rId1"/>
    <p:sldLayoutId id="2147483681" r:id="rId2"/>
    <p:sldLayoutId id="2147483688" r:id="rId3"/>
    <p:sldLayoutId id="2147483687" r:id="rId4"/>
  </p:sldLayoutIdLst>
  <p:txStyles>
    <p:titleStyle>
      <a:lvl1pPr algn="l" defTabSz="450408" rtl="0" eaLnBrk="1" latinLnBrk="0" hangingPunct="1">
        <a:lnSpc>
          <a:spcPct val="90000"/>
        </a:lnSpc>
        <a:spcBef>
          <a:spcPct val="0"/>
        </a:spcBef>
        <a:buNone/>
        <a:defRPr sz="2167" b="1" i="0" kern="1200">
          <a:solidFill>
            <a:srgbClr val="454142"/>
          </a:solidFill>
          <a:latin typeface="Arial Narrow" panose="020B0604020202020204" pitchFamily="34" charset="0"/>
          <a:ea typeface="+mj-ea"/>
          <a:cs typeface="Arial Narrow" panose="020B0604020202020204" pitchFamily="34" charset="0"/>
        </a:defRPr>
      </a:lvl1pPr>
    </p:titleStyle>
    <p:bodyStyle>
      <a:lvl1pPr marL="112602" indent="-112602" algn="l" defTabSz="450408" rtl="0" eaLnBrk="1" latinLnBrk="0" hangingPunct="1">
        <a:lnSpc>
          <a:spcPct val="90000"/>
        </a:lnSpc>
        <a:spcBef>
          <a:spcPts val="493"/>
        </a:spcBef>
        <a:buFont typeface="Arial" panose="020B0604020202020204" pitchFamily="34" charset="0"/>
        <a:buChar char="•"/>
        <a:defRPr sz="1379" b="0" i="0" kern="1200">
          <a:solidFill>
            <a:srgbClr val="454142"/>
          </a:solidFill>
          <a:latin typeface="Arial Narrow" panose="020B0604020202020204" pitchFamily="34" charset="0"/>
          <a:ea typeface="+mn-ea"/>
          <a:cs typeface="+mn-cs"/>
        </a:defRPr>
      </a:lvl1pPr>
      <a:lvl2pPr marL="337807" indent="-112602" algn="l" defTabSz="450408" rtl="0" eaLnBrk="1" latinLnBrk="0" hangingPunct="1">
        <a:lnSpc>
          <a:spcPct val="90000"/>
        </a:lnSpc>
        <a:spcBef>
          <a:spcPts val="246"/>
        </a:spcBef>
        <a:buFont typeface="Arial" panose="020B0604020202020204" pitchFamily="34" charset="0"/>
        <a:buChar char="•"/>
        <a:defRPr sz="1182" b="0" i="0" kern="1200">
          <a:solidFill>
            <a:srgbClr val="454142"/>
          </a:solidFill>
          <a:latin typeface="Arial Narrow" panose="020B0604020202020204" pitchFamily="34" charset="0"/>
          <a:ea typeface="+mn-ea"/>
          <a:cs typeface="+mn-cs"/>
        </a:defRPr>
      </a:lvl2pPr>
      <a:lvl3pPr marL="563011" indent="-112602" algn="l" defTabSz="450408" rtl="0" eaLnBrk="1" latinLnBrk="0" hangingPunct="1">
        <a:lnSpc>
          <a:spcPct val="90000"/>
        </a:lnSpc>
        <a:spcBef>
          <a:spcPts val="246"/>
        </a:spcBef>
        <a:buFont typeface="Arial" panose="020B0604020202020204" pitchFamily="34" charset="0"/>
        <a:buChar char="•"/>
        <a:defRPr sz="985" b="0" i="0" kern="1200">
          <a:solidFill>
            <a:srgbClr val="454142"/>
          </a:solidFill>
          <a:latin typeface="Arial Narrow" panose="020B0604020202020204" pitchFamily="34" charset="0"/>
          <a:ea typeface="+mn-ea"/>
          <a:cs typeface="+mn-cs"/>
        </a:defRPr>
      </a:lvl3pPr>
      <a:lvl4pPr marL="788214" indent="-112602" algn="l" defTabSz="450408" rtl="0" eaLnBrk="1" latinLnBrk="0" hangingPunct="1">
        <a:lnSpc>
          <a:spcPct val="90000"/>
        </a:lnSpc>
        <a:spcBef>
          <a:spcPts val="246"/>
        </a:spcBef>
        <a:buFont typeface="Arial" panose="020B0604020202020204" pitchFamily="34" charset="0"/>
        <a:buChar char="•"/>
        <a:defRPr sz="887" b="0" i="0" kern="1200">
          <a:solidFill>
            <a:srgbClr val="454142"/>
          </a:solidFill>
          <a:latin typeface="Arial Narrow" panose="020B0604020202020204" pitchFamily="34" charset="0"/>
          <a:ea typeface="+mn-ea"/>
          <a:cs typeface="+mn-cs"/>
        </a:defRPr>
      </a:lvl4pPr>
      <a:lvl5pPr marL="1013418" indent="-112602" algn="l" defTabSz="450408" rtl="0" eaLnBrk="1" latinLnBrk="0" hangingPunct="1">
        <a:lnSpc>
          <a:spcPct val="90000"/>
        </a:lnSpc>
        <a:spcBef>
          <a:spcPts val="246"/>
        </a:spcBef>
        <a:buFont typeface="Arial" panose="020B0604020202020204" pitchFamily="34" charset="0"/>
        <a:buChar char="•"/>
        <a:defRPr sz="887" b="0" i="0" kern="1200">
          <a:solidFill>
            <a:srgbClr val="454142"/>
          </a:solidFill>
          <a:latin typeface="Arial Narrow" panose="020B0604020202020204" pitchFamily="34" charset="0"/>
          <a:ea typeface="+mn-ea"/>
          <a:cs typeface="+mn-cs"/>
        </a:defRPr>
      </a:lvl5pPr>
      <a:lvl6pPr marL="1238622" indent="-112602" algn="l" defTabSz="450408" rtl="0" eaLnBrk="1" latinLnBrk="0" hangingPunct="1">
        <a:lnSpc>
          <a:spcPct val="90000"/>
        </a:lnSpc>
        <a:spcBef>
          <a:spcPts val="246"/>
        </a:spcBef>
        <a:buFont typeface="Arial" panose="020B0604020202020204" pitchFamily="34" charset="0"/>
        <a:buChar char="•"/>
        <a:defRPr sz="887" kern="1200">
          <a:solidFill>
            <a:schemeClr val="tx1"/>
          </a:solidFill>
          <a:latin typeface="+mn-lt"/>
          <a:ea typeface="+mn-ea"/>
          <a:cs typeface="+mn-cs"/>
        </a:defRPr>
      </a:lvl6pPr>
      <a:lvl7pPr marL="1463826" indent="-112602" algn="l" defTabSz="450408" rtl="0" eaLnBrk="1" latinLnBrk="0" hangingPunct="1">
        <a:lnSpc>
          <a:spcPct val="90000"/>
        </a:lnSpc>
        <a:spcBef>
          <a:spcPts val="246"/>
        </a:spcBef>
        <a:buFont typeface="Arial" panose="020B0604020202020204" pitchFamily="34" charset="0"/>
        <a:buChar char="•"/>
        <a:defRPr sz="887" kern="1200">
          <a:solidFill>
            <a:schemeClr val="tx1"/>
          </a:solidFill>
          <a:latin typeface="+mn-lt"/>
          <a:ea typeface="+mn-ea"/>
          <a:cs typeface="+mn-cs"/>
        </a:defRPr>
      </a:lvl7pPr>
      <a:lvl8pPr marL="1689030" indent="-112602" algn="l" defTabSz="450408" rtl="0" eaLnBrk="1" latinLnBrk="0" hangingPunct="1">
        <a:lnSpc>
          <a:spcPct val="90000"/>
        </a:lnSpc>
        <a:spcBef>
          <a:spcPts val="246"/>
        </a:spcBef>
        <a:buFont typeface="Arial" panose="020B0604020202020204" pitchFamily="34" charset="0"/>
        <a:buChar char="•"/>
        <a:defRPr sz="887" kern="1200">
          <a:solidFill>
            <a:schemeClr val="tx1"/>
          </a:solidFill>
          <a:latin typeface="+mn-lt"/>
          <a:ea typeface="+mn-ea"/>
          <a:cs typeface="+mn-cs"/>
        </a:defRPr>
      </a:lvl8pPr>
      <a:lvl9pPr marL="1914234" indent="-112602" algn="l" defTabSz="450408" rtl="0" eaLnBrk="1" latinLnBrk="0" hangingPunct="1">
        <a:lnSpc>
          <a:spcPct val="90000"/>
        </a:lnSpc>
        <a:spcBef>
          <a:spcPts val="246"/>
        </a:spcBef>
        <a:buFont typeface="Arial" panose="020B0604020202020204" pitchFamily="34" charset="0"/>
        <a:buChar char="•"/>
        <a:defRPr sz="887" kern="1200">
          <a:solidFill>
            <a:schemeClr val="tx1"/>
          </a:solidFill>
          <a:latin typeface="+mn-lt"/>
          <a:ea typeface="+mn-ea"/>
          <a:cs typeface="+mn-cs"/>
        </a:defRPr>
      </a:lvl9pPr>
    </p:bodyStyle>
    <p:otherStyle>
      <a:defPPr>
        <a:defRPr lang="en-US"/>
      </a:defPPr>
      <a:lvl1pPr marL="0" algn="l" defTabSz="450408" rtl="0" eaLnBrk="1" latinLnBrk="0" hangingPunct="1">
        <a:defRPr sz="887" kern="1200">
          <a:solidFill>
            <a:schemeClr val="tx1"/>
          </a:solidFill>
          <a:latin typeface="+mn-lt"/>
          <a:ea typeface="+mn-ea"/>
          <a:cs typeface="+mn-cs"/>
        </a:defRPr>
      </a:lvl1pPr>
      <a:lvl2pPr marL="225204" algn="l" defTabSz="450408" rtl="0" eaLnBrk="1" latinLnBrk="0" hangingPunct="1">
        <a:defRPr sz="887" kern="1200">
          <a:solidFill>
            <a:schemeClr val="tx1"/>
          </a:solidFill>
          <a:latin typeface="+mn-lt"/>
          <a:ea typeface="+mn-ea"/>
          <a:cs typeface="+mn-cs"/>
        </a:defRPr>
      </a:lvl2pPr>
      <a:lvl3pPr marL="450408" algn="l" defTabSz="450408" rtl="0" eaLnBrk="1" latinLnBrk="0" hangingPunct="1">
        <a:defRPr sz="887" kern="1200">
          <a:solidFill>
            <a:schemeClr val="tx1"/>
          </a:solidFill>
          <a:latin typeface="+mn-lt"/>
          <a:ea typeface="+mn-ea"/>
          <a:cs typeface="+mn-cs"/>
        </a:defRPr>
      </a:lvl3pPr>
      <a:lvl4pPr marL="675613" algn="l" defTabSz="450408" rtl="0" eaLnBrk="1" latinLnBrk="0" hangingPunct="1">
        <a:defRPr sz="887" kern="1200">
          <a:solidFill>
            <a:schemeClr val="tx1"/>
          </a:solidFill>
          <a:latin typeface="+mn-lt"/>
          <a:ea typeface="+mn-ea"/>
          <a:cs typeface="+mn-cs"/>
        </a:defRPr>
      </a:lvl4pPr>
      <a:lvl5pPr marL="900816" algn="l" defTabSz="450408" rtl="0" eaLnBrk="1" latinLnBrk="0" hangingPunct="1">
        <a:defRPr sz="887" kern="1200">
          <a:solidFill>
            <a:schemeClr val="tx1"/>
          </a:solidFill>
          <a:latin typeface="+mn-lt"/>
          <a:ea typeface="+mn-ea"/>
          <a:cs typeface="+mn-cs"/>
        </a:defRPr>
      </a:lvl5pPr>
      <a:lvl6pPr marL="1126019" algn="l" defTabSz="450408" rtl="0" eaLnBrk="1" latinLnBrk="0" hangingPunct="1">
        <a:defRPr sz="887" kern="1200">
          <a:solidFill>
            <a:schemeClr val="tx1"/>
          </a:solidFill>
          <a:latin typeface="+mn-lt"/>
          <a:ea typeface="+mn-ea"/>
          <a:cs typeface="+mn-cs"/>
        </a:defRPr>
      </a:lvl6pPr>
      <a:lvl7pPr marL="1351224" algn="l" defTabSz="450408" rtl="0" eaLnBrk="1" latinLnBrk="0" hangingPunct="1">
        <a:defRPr sz="887" kern="1200">
          <a:solidFill>
            <a:schemeClr val="tx1"/>
          </a:solidFill>
          <a:latin typeface="+mn-lt"/>
          <a:ea typeface="+mn-ea"/>
          <a:cs typeface="+mn-cs"/>
        </a:defRPr>
      </a:lvl7pPr>
      <a:lvl8pPr marL="1576428" algn="l" defTabSz="450408" rtl="0" eaLnBrk="1" latinLnBrk="0" hangingPunct="1">
        <a:defRPr sz="887" kern="1200">
          <a:solidFill>
            <a:schemeClr val="tx1"/>
          </a:solidFill>
          <a:latin typeface="+mn-lt"/>
          <a:ea typeface="+mn-ea"/>
          <a:cs typeface="+mn-cs"/>
        </a:defRPr>
      </a:lvl8pPr>
      <a:lvl9pPr marL="1801632" algn="l" defTabSz="450408" rtl="0" eaLnBrk="1" latinLnBrk="0" hangingPunct="1">
        <a:defRPr sz="887"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jpe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hyperlink" Target="https://goizueta.emory.edu/executive-education/short-courses/communication" TargetMode="External"/><Relationship Id="rId2" Type="http://schemas.openxmlformats.org/officeDocument/2006/relationships/hyperlink" Target="https://emory.zoom.us/webinar/register/WN_n16m7tbDQha-G-EWsMx8Aw" TargetMode="External"/><Relationship Id="rId1" Type="http://schemas.openxmlformats.org/officeDocument/2006/relationships/slideLayout" Target="../slideLayouts/slideLayout1.xml"/><Relationship Id="rId6" Type="http://schemas.openxmlformats.org/officeDocument/2006/relationships/hyperlink" Target="https://goizueta.emory.edu/executive-education/certificates/coaching-diploma" TargetMode="External"/><Relationship Id="rId5" Type="http://schemas.openxmlformats.org/officeDocument/2006/relationships/hyperlink" Target="https://goizueta.emory.edu/executive-education/extended-learning-courses" TargetMode="External"/><Relationship Id="rId4" Type="http://schemas.openxmlformats.org/officeDocument/2006/relationships/hyperlink" Target="https://apps.bus.emory.edu/ExecEdReg/Registrations/Create/a0GHp00001WCLlg"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goizueta.emory.edu/executive-education/short-courses/communication" TargetMode="External"/><Relationship Id="rId7" Type="http://schemas.openxmlformats.org/officeDocument/2006/relationships/hyperlink" Target="https://goizueta.emory.edu/executive-education/short-courses/change" TargetMode="External"/><Relationship Id="rId2" Type="http://schemas.openxmlformats.org/officeDocument/2006/relationships/hyperlink" Target="https://goizueta.emory.edu/executive-education/short-courses/women-leadership" TargetMode="External"/><Relationship Id="rId1" Type="http://schemas.openxmlformats.org/officeDocument/2006/relationships/slideLayout" Target="../slideLayouts/slideLayout1.xml"/><Relationship Id="rId6" Type="http://schemas.openxmlformats.org/officeDocument/2006/relationships/hyperlink" Target="https://goizueta.emory.edu/executive-education/short-courses/finance" TargetMode="External"/><Relationship Id="rId5" Type="http://schemas.openxmlformats.org/officeDocument/2006/relationships/hyperlink" Target="https://goizueta.emory.edu/executive-education/short-courses/disrupting-business-strategy" TargetMode="External"/><Relationship Id="rId4" Type="http://schemas.openxmlformats.org/officeDocument/2006/relationships/hyperlink" Target="https://goizueta.emory.edu/executive-education/short-courses/negotiations"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goizueta.emory.edu/executive-education/short-courses/decisions" TargetMode="External"/><Relationship Id="rId2" Type="http://schemas.openxmlformats.org/officeDocument/2006/relationships/hyperlink" Target="https://goizueta.emory.edu/executive-education/short-courses/design"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7" name="Content Placeholder 6"/>
          <p:cNvSpPr>
            <a:spLocks noGrp="1"/>
          </p:cNvSpPr>
          <p:nvPr>
            <p:ph idx="1"/>
          </p:nvPr>
        </p:nvSpPr>
        <p:spPr>
          <a:xfrm>
            <a:off x="5707919" y="5233547"/>
            <a:ext cx="3025773" cy="1364476"/>
          </a:xfrm>
          <a:solidFill>
            <a:srgbClr val="F7DE8D"/>
          </a:solidFill>
        </p:spPr>
        <p:txBody>
          <a:bodyPr wrap="square" lIns="182880" tIns="182880" rIns="182880" bIns="182880">
            <a:spAutoFit/>
          </a:bodyPr>
          <a:lstStyle/>
          <a:p>
            <a:pPr marL="0" indent="0">
              <a:lnSpc>
                <a:spcPct val="100000"/>
              </a:lnSpc>
              <a:buNone/>
            </a:pPr>
            <a:r>
              <a:rPr lang="en-US" sz="800">
                <a:cs typeface="Arial Narrow" panose="020B0604020202020204" pitchFamily="34" charset="0"/>
              </a:rPr>
              <a:t>Want to know more? Please speak with one of our learning advisors and discover what Emory Executive Education can do for you. </a:t>
            </a:r>
          </a:p>
          <a:p>
            <a:pPr marL="0" indent="0">
              <a:lnSpc>
                <a:spcPct val="100000"/>
              </a:lnSpc>
              <a:buNone/>
            </a:pPr>
            <a:r>
              <a:rPr lang="en-US" sz="800" b="1">
                <a:cs typeface="Arial Narrow" panose="020B0604020202020204" pitchFamily="34" charset="0"/>
              </a:rPr>
              <a:t>Tammie Long </a:t>
            </a:r>
          </a:p>
          <a:p>
            <a:pPr marL="0" indent="0">
              <a:lnSpc>
                <a:spcPct val="100000"/>
              </a:lnSpc>
              <a:buNone/>
            </a:pPr>
            <a:r>
              <a:rPr lang="en-US" sz="800">
                <a:cs typeface="Arial Narrow" panose="020B0604020202020204" pitchFamily="34" charset="0"/>
              </a:rPr>
              <a:t>tammie.long@emory.edu </a:t>
            </a:r>
          </a:p>
          <a:p>
            <a:pPr marL="0" indent="0">
              <a:lnSpc>
                <a:spcPct val="100000"/>
              </a:lnSpc>
              <a:buNone/>
            </a:pPr>
            <a:r>
              <a:rPr lang="en-US" sz="800">
                <a:cs typeface="Arial Narrow" panose="020B0604020202020204" pitchFamily="34" charset="0"/>
              </a:rPr>
              <a:t>404-727-2200</a:t>
            </a:r>
          </a:p>
          <a:p>
            <a:pPr marL="0" indent="0">
              <a:lnSpc>
                <a:spcPct val="100000"/>
              </a:lnSpc>
              <a:buNone/>
            </a:pPr>
            <a:r>
              <a:rPr lang="en-US" sz="800" b="1">
                <a:cs typeface="Arial Narrow" panose="020B0604020202020204" pitchFamily="34" charset="0"/>
              </a:rPr>
              <a:t>EMORY.BIZ/EXECED</a:t>
            </a:r>
          </a:p>
        </p:txBody>
      </p:sp>
      <p:sp>
        <p:nvSpPr>
          <p:cNvPr id="8" name="Text Placeholder 7"/>
          <p:cNvSpPr>
            <a:spLocks noGrp="1"/>
          </p:cNvSpPr>
          <p:nvPr>
            <p:ph type="body" sz="half" idx="2"/>
          </p:nvPr>
        </p:nvSpPr>
        <p:spPr>
          <a:xfrm>
            <a:off x="2143378" y="3790202"/>
            <a:ext cx="3272193" cy="3169766"/>
          </a:xfrm>
        </p:spPr>
        <p:txBody>
          <a:bodyPr lIns="0" tIns="0" rIns="0" bIns="0">
            <a:noAutofit/>
          </a:bodyPr>
          <a:lstStyle/>
          <a:p>
            <a:pPr>
              <a:lnSpc>
                <a:spcPct val="100000"/>
              </a:lnSpc>
            </a:pPr>
            <a:r>
              <a:rPr lang="en-US" sz="800" b="1"/>
              <a:t>The Goizueta Difference </a:t>
            </a:r>
          </a:p>
          <a:p>
            <a:pPr>
              <a:lnSpc>
                <a:spcPct val="100000"/>
              </a:lnSpc>
            </a:pPr>
            <a:r>
              <a:rPr lang="en-US" sz="800"/>
              <a:t>Business education has been an integral part of Emory University’s identity since 1919. Our strength lies in our interdisciplinary approach to research, teaching, and learning — combining tradition with innovation. Our curiosity and willingness to listen intently mean your learning experience is focused on the ‘people with you in the room,’ the challenges you face, and the organizational and market context in which you operate. </a:t>
            </a:r>
          </a:p>
          <a:p>
            <a:pPr>
              <a:lnSpc>
                <a:spcPct val="100000"/>
              </a:lnSpc>
            </a:pPr>
            <a:endParaRPr lang="en-US" sz="800"/>
          </a:p>
          <a:p>
            <a:pPr>
              <a:lnSpc>
                <a:spcPct val="100000"/>
              </a:lnSpc>
            </a:pPr>
            <a:r>
              <a:rPr lang="en-US" sz="800" b="1"/>
              <a:t>Programs for Professionals </a:t>
            </a:r>
          </a:p>
          <a:p>
            <a:pPr>
              <a:lnSpc>
                <a:spcPct val="100000"/>
              </a:lnSpc>
            </a:pPr>
            <a:r>
              <a:rPr lang="en-US" sz="800" i="1"/>
              <a:t>Short Courses and Forums</a:t>
            </a:r>
          </a:p>
          <a:p>
            <a:pPr>
              <a:lnSpc>
                <a:spcPct val="100000"/>
              </a:lnSpc>
            </a:pPr>
            <a:r>
              <a:rPr lang="en-US" sz="800"/>
              <a:t>Over 2- to 4-day intensive immersions, our short courses expand mindsets, deepen business knowledge, develop new skillsets, and enlarge toolsets. From strategy and design thinking to change management and leadership, you will engage in collaborative exercises and faculty facilitated learning dialogues and network with professionals in a wide range of roles, organizations, and industries.</a:t>
            </a:r>
          </a:p>
          <a:p>
            <a:pPr>
              <a:lnSpc>
                <a:spcPct val="100000"/>
              </a:lnSpc>
            </a:pPr>
            <a:endParaRPr lang="en-US" sz="800"/>
          </a:p>
          <a:p>
            <a:pPr>
              <a:lnSpc>
                <a:spcPct val="100000"/>
              </a:lnSpc>
            </a:pPr>
            <a:r>
              <a:rPr lang="en-US" sz="800" b="1"/>
              <a:t>Certificate Programs and Forums </a:t>
            </a:r>
          </a:p>
          <a:p>
            <a:pPr>
              <a:lnSpc>
                <a:spcPct val="100000"/>
              </a:lnSpc>
            </a:pPr>
            <a:r>
              <a:rPr lang="en-US" sz="800"/>
              <a:t>Get an edge in your career with our certificate programs and forums. Our certificate programs and forums will grow your skillset and résumé as a business leader at your pace. From knowing how to leverage data in the digital age to leading in an ever-changing business landscape, you will hone your business acumen and stand out in your career. </a:t>
            </a:r>
          </a:p>
        </p:txBody>
      </p:sp>
      <p:sp>
        <p:nvSpPr>
          <p:cNvPr id="2" name="TextBox 1">
            <a:extLst>
              <a:ext uri="{FF2B5EF4-FFF2-40B4-BE49-F238E27FC236}">
                <a16:creationId xmlns:a16="http://schemas.microsoft.com/office/drawing/2014/main" id="{32E598A2-98B1-1B48-8256-28A7E4AE5BFC}"/>
              </a:ext>
            </a:extLst>
          </p:cNvPr>
          <p:cNvSpPr txBox="1"/>
          <p:nvPr/>
        </p:nvSpPr>
        <p:spPr>
          <a:xfrm>
            <a:off x="408853" y="3028661"/>
            <a:ext cx="6718779" cy="584775"/>
          </a:xfrm>
          <a:prstGeom prst="rect">
            <a:avLst/>
          </a:prstGeom>
          <a:noFill/>
        </p:spPr>
        <p:txBody>
          <a:bodyPr wrap="square" rtlCol="0">
            <a:spAutoFit/>
          </a:bodyPr>
          <a:lstStyle/>
          <a:p>
            <a:r>
              <a:rPr lang="en-US" sz="800" b="1">
                <a:solidFill>
                  <a:srgbClr val="454142"/>
                </a:solidFill>
                <a:latin typeface="Arial Narrow" panose="020B0604020202020204" pitchFamily="34" charset="0"/>
                <a:cs typeface="Arial Narrow" panose="020B0604020202020204" pitchFamily="34" charset="0"/>
              </a:rPr>
              <a:t>Becoming an effective leader in a high-velocity environment requires the willingness and discipline to continuously evaluate one’s strengths and capabilities. New skill development is vital in this ever-evolving landscape of business. Emory Executive Education offers programs for professionals and organizations designed to accelerate careers and advance organizations.</a:t>
            </a:r>
          </a:p>
          <a:p>
            <a:endParaRPr lang="en-US" sz="800" b="1">
              <a:solidFill>
                <a:srgbClr val="454142"/>
              </a:solidFill>
              <a:latin typeface="Arial Narrow" panose="020B0604020202020204" pitchFamily="34" charset="0"/>
              <a:cs typeface="Arial Narrow" panose="020B0604020202020204" pitchFamily="34" charset="0"/>
            </a:endParaRPr>
          </a:p>
        </p:txBody>
      </p:sp>
      <p:sp>
        <p:nvSpPr>
          <p:cNvPr id="10" name="Text Placeholder 7">
            <a:extLst>
              <a:ext uri="{FF2B5EF4-FFF2-40B4-BE49-F238E27FC236}">
                <a16:creationId xmlns:a16="http://schemas.microsoft.com/office/drawing/2014/main" id="{D19553C2-A2F2-084D-8375-53A4D8AF565F}"/>
              </a:ext>
            </a:extLst>
          </p:cNvPr>
          <p:cNvSpPr txBox="1">
            <a:spLocks/>
          </p:cNvSpPr>
          <p:nvPr/>
        </p:nvSpPr>
        <p:spPr>
          <a:xfrm>
            <a:off x="5707920" y="3790202"/>
            <a:ext cx="3272193" cy="3169766"/>
          </a:xfrm>
          <a:prstGeom prst="rect">
            <a:avLst/>
          </a:prstGeom>
        </p:spPr>
        <p:txBody>
          <a:bodyPr vert="horz" lIns="0" tIns="0" rIns="0" bIns="0" rtlCol="0">
            <a:noAutofit/>
          </a:bodyPr>
          <a:lstStyle>
            <a:lvl1pPr marL="0" indent="0" algn="l" defTabSz="450408" rtl="0" eaLnBrk="1" latinLnBrk="0" hangingPunct="1">
              <a:lnSpc>
                <a:spcPct val="90000"/>
              </a:lnSpc>
              <a:spcBef>
                <a:spcPts val="493"/>
              </a:spcBef>
              <a:buFont typeface="Arial" panose="020B0604020202020204" pitchFamily="34" charset="0"/>
              <a:buNone/>
              <a:defRPr sz="788" b="0" i="0" kern="1200">
                <a:solidFill>
                  <a:srgbClr val="454142"/>
                </a:solidFill>
                <a:latin typeface="Arial Narrow" panose="020B0604020202020204" pitchFamily="34" charset="0"/>
                <a:ea typeface="+mn-ea"/>
                <a:cs typeface="+mn-cs"/>
              </a:defRPr>
            </a:lvl1pPr>
            <a:lvl2pPr marL="225204" indent="0" algn="l" defTabSz="450408" rtl="0" eaLnBrk="1" latinLnBrk="0" hangingPunct="1">
              <a:lnSpc>
                <a:spcPct val="90000"/>
              </a:lnSpc>
              <a:spcBef>
                <a:spcPts val="246"/>
              </a:spcBef>
              <a:buFont typeface="Arial" panose="020B0604020202020204" pitchFamily="34" charset="0"/>
              <a:buNone/>
              <a:defRPr sz="690" b="0" i="0" kern="1200">
                <a:solidFill>
                  <a:srgbClr val="454142"/>
                </a:solidFill>
                <a:latin typeface="Arial Narrow" panose="020B0604020202020204" pitchFamily="34" charset="0"/>
                <a:ea typeface="+mn-ea"/>
                <a:cs typeface="+mn-cs"/>
              </a:defRPr>
            </a:lvl2pPr>
            <a:lvl3pPr marL="450408" indent="0" algn="l" defTabSz="450408" rtl="0" eaLnBrk="1" latinLnBrk="0" hangingPunct="1">
              <a:lnSpc>
                <a:spcPct val="90000"/>
              </a:lnSpc>
              <a:spcBef>
                <a:spcPts val="246"/>
              </a:spcBef>
              <a:buFont typeface="Arial" panose="020B0604020202020204" pitchFamily="34" charset="0"/>
              <a:buNone/>
              <a:defRPr sz="591" b="0" i="0" kern="1200">
                <a:solidFill>
                  <a:srgbClr val="454142"/>
                </a:solidFill>
                <a:latin typeface="Arial Narrow" panose="020B0604020202020204" pitchFamily="34" charset="0"/>
                <a:ea typeface="+mn-ea"/>
                <a:cs typeface="+mn-cs"/>
              </a:defRPr>
            </a:lvl3pPr>
            <a:lvl4pPr marL="675613" indent="0" algn="l" defTabSz="450408" rtl="0" eaLnBrk="1" latinLnBrk="0" hangingPunct="1">
              <a:lnSpc>
                <a:spcPct val="90000"/>
              </a:lnSpc>
              <a:spcBef>
                <a:spcPts val="246"/>
              </a:spcBef>
              <a:buFont typeface="Arial" panose="020B0604020202020204" pitchFamily="34" charset="0"/>
              <a:buNone/>
              <a:defRPr sz="493" b="0" i="0" kern="1200">
                <a:solidFill>
                  <a:srgbClr val="454142"/>
                </a:solidFill>
                <a:latin typeface="Arial Narrow" panose="020B0604020202020204" pitchFamily="34" charset="0"/>
                <a:ea typeface="+mn-ea"/>
                <a:cs typeface="+mn-cs"/>
              </a:defRPr>
            </a:lvl4pPr>
            <a:lvl5pPr marL="900816" indent="0" algn="l" defTabSz="450408" rtl="0" eaLnBrk="1" latinLnBrk="0" hangingPunct="1">
              <a:lnSpc>
                <a:spcPct val="90000"/>
              </a:lnSpc>
              <a:spcBef>
                <a:spcPts val="246"/>
              </a:spcBef>
              <a:buFont typeface="Arial" panose="020B0604020202020204" pitchFamily="34" charset="0"/>
              <a:buNone/>
              <a:defRPr sz="493" b="0" i="0" kern="1200">
                <a:solidFill>
                  <a:srgbClr val="454142"/>
                </a:solidFill>
                <a:latin typeface="Arial Narrow" panose="020B0604020202020204" pitchFamily="34" charset="0"/>
                <a:ea typeface="+mn-ea"/>
                <a:cs typeface="+mn-cs"/>
              </a:defRPr>
            </a:lvl5pPr>
            <a:lvl6pPr marL="1126019" indent="0" algn="l" defTabSz="450408" rtl="0" eaLnBrk="1" latinLnBrk="0" hangingPunct="1">
              <a:lnSpc>
                <a:spcPct val="90000"/>
              </a:lnSpc>
              <a:spcBef>
                <a:spcPts val="246"/>
              </a:spcBef>
              <a:buFont typeface="Arial" panose="020B0604020202020204" pitchFamily="34" charset="0"/>
              <a:buNone/>
              <a:defRPr sz="493" kern="1200">
                <a:solidFill>
                  <a:schemeClr val="tx1"/>
                </a:solidFill>
                <a:latin typeface="+mn-lt"/>
                <a:ea typeface="+mn-ea"/>
                <a:cs typeface="+mn-cs"/>
              </a:defRPr>
            </a:lvl6pPr>
            <a:lvl7pPr marL="1351224" indent="0" algn="l" defTabSz="450408" rtl="0" eaLnBrk="1" latinLnBrk="0" hangingPunct="1">
              <a:lnSpc>
                <a:spcPct val="90000"/>
              </a:lnSpc>
              <a:spcBef>
                <a:spcPts val="246"/>
              </a:spcBef>
              <a:buFont typeface="Arial" panose="020B0604020202020204" pitchFamily="34" charset="0"/>
              <a:buNone/>
              <a:defRPr sz="493" kern="1200">
                <a:solidFill>
                  <a:schemeClr val="tx1"/>
                </a:solidFill>
                <a:latin typeface="+mn-lt"/>
                <a:ea typeface="+mn-ea"/>
                <a:cs typeface="+mn-cs"/>
              </a:defRPr>
            </a:lvl7pPr>
            <a:lvl8pPr marL="1576428" indent="0" algn="l" defTabSz="450408" rtl="0" eaLnBrk="1" latinLnBrk="0" hangingPunct="1">
              <a:lnSpc>
                <a:spcPct val="90000"/>
              </a:lnSpc>
              <a:spcBef>
                <a:spcPts val="246"/>
              </a:spcBef>
              <a:buFont typeface="Arial" panose="020B0604020202020204" pitchFamily="34" charset="0"/>
              <a:buNone/>
              <a:defRPr sz="493" kern="1200">
                <a:solidFill>
                  <a:schemeClr val="tx1"/>
                </a:solidFill>
                <a:latin typeface="+mn-lt"/>
                <a:ea typeface="+mn-ea"/>
                <a:cs typeface="+mn-cs"/>
              </a:defRPr>
            </a:lvl8pPr>
            <a:lvl9pPr marL="1801632" indent="0" algn="l" defTabSz="450408" rtl="0" eaLnBrk="1" latinLnBrk="0" hangingPunct="1">
              <a:lnSpc>
                <a:spcPct val="90000"/>
              </a:lnSpc>
              <a:spcBef>
                <a:spcPts val="246"/>
              </a:spcBef>
              <a:buFont typeface="Arial" panose="020B0604020202020204" pitchFamily="34" charset="0"/>
              <a:buNone/>
              <a:defRPr sz="493" kern="1200">
                <a:solidFill>
                  <a:schemeClr val="tx1"/>
                </a:solidFill>
                <a:latin typeface="+mn-lt"/>
                <a:ea typeface="+mn-ea"/>
                <a:cs typeface="+mn-cs"/>
              </a:defRPr>
            </a:lvl9pPr>
          </a:lstStyle>
          <a:p>
            <a:pPr>
              <a:lnSpc>
                <a:spcPct val="100000"/>
              </a:lnSpc>
            </a:pPr>
            <a:r>
              <a:rPr lang="en-US" sz="800" b="1"/>
              <a:t>Programs for Organizations</a:t>
            </a:r>
          </a:p>
          <a:p>
            <a:pPr>
              <a:lnSpc>
                <a:spcPct val="100000"/>
              </a:lnSpc>
            </a:pPr>
            <a:r>
              <a:rPr lang="en-US" sz="800"/>
              <a:t>Prepare your team to meet tomorrow’s challenges through a custom-designed learning initiative. Strategic thinking, authentic leadership, creating customer- centered value, change management, and data analytics are just a few of the topics we have addressed for clients through our custom programs.</a:t>
            </a:r>
          </a:p>
          <a:p>
            <a:pPr>
              <a:lnSpc>
                <a:spcPct val="100000"/>
              </a:lnSpc>
            </a:pPr>
            <a:endParaRPr lang="en-US" sz="800"/>
          </a:p>
          <a:p>
            <a:pPr>
              <a:lnSpc>
                <a:spcPct val="100000"/>
              </a:lnSpc>
            </a:pPr>
            <a:r>
              <a:rPr lang="en-US" sz="800" i="1"/>
              <a:t>* National Ranking by Financial Times, 2019</a:t>
            </a:r>
          </a:p>
        </p:txBody>
      </p:sp>
      <p:pic>
        <p:nvPicPr>
          <p:cNvPr id="5" name="Picture 4">
            <a:extLst>
              <a:ext uri="{FF2B5EF4-FFF2-40B4-BE49-F238E27FC236}">
                <a16:creationId xmlns:a16="http://schemas.microsoft.com/office/drawing/2014/main" id="{A7B9E8D9-C480-094E-9B2E-1690C4F51303}"/>
              </a:ext>
            </a:extLst>
          </p:cNvPr>
          <p:cNvPicPr>
            <a:picLocks noChangeAspect="1"/>
          </p:cNvPicPr>
          <p:nvPr/>
        </p:nvPicPr>
        <p:blipFill>
          <a:blip r:embed="rId3"/>
          <a:stretch>
            <a:fillRect/>
          </a:stretch>
        </p:blipFill>
        <p:spPr>
          <a:xfrm>
            <a:off x="4078902" y="1915731"/>
            <a:ext cx="596900" cy="241300"/>
          </a:xfrm>
          <a:prstGeom prst="rect">
            <a:avLst/>
          </a:prstGeom>
        </p:spPr>
      </p:pic>
      <p:sp>
        <p:nvSpPr>
          <p:cNvPr id="12" name="TextBox 11">
            <a:extLst>
              <a:ext uri="{FF2B5EF4-FFF2-40B4-BE49-F238E27FC236}">
                <a16:creationId xmlns:a16="http://schemas.microsoft.com/office/drawing/2014/main" id="{00A2477F-48C3-0E4B-A0FC-6231C179F31A}"/>
              </a:ext>
            </a:extLst>
          </p:cNvPr>
          <p:cNvSpPr txBox="1"/>
          <p:nvPr/>
        </p:nvSpPr>
        <p:spPr>
          <a:xfrm>
            <a:off x="879231" y="3886200"/>
            <a:ext cx="433753" cy="307777"/>
          </a:xfrm>
          <a:prstGeom prst="rect">
            <a:avLst/>
          </a:prstGeom>
          <a:noFill/>
        </p:spPr>
        <p:txBody>
          <a:bodyPr wrap="square" rtlCol="0">
            <a:spAutoFit/>
          </a:bodyPr>
          <a:lstStyle/>
          <a:p>
            <a:r>
              <a:rPr lang="en-US" sz="1400">
                <a:solidFill>
                  <a:schemeClr val="bg1"/>
                </a:solidFill>
                <a:latin typeface="Futura Medium" panose="020B0602020204020303" pitchFamily="34" charset="-79"/>
                <a:cs typeface="Futura Medium" panose="020B0602020204020303" pitchFamily="34" charset="-79"/>
              </a:rPr>
              <a:t>#1</a:t>
            </a:r>
          </a:p>
        </p:txBody>
      </p:sp>
      <p:sp>
        <p:nvSpPr>
          <p:cNvPr id="13" name="TextBox 12">
            <a:extLst>
              <a:ext uri="{FF2B5EF4-FFF2-40B4-BE49-F238E27FC236}">
                <a16:creationId xmlns:a16="http://schemas.microsoft.com/office/drawing/2014/main" id="{397D7539-6384-684B-A598-BA9C03487D74}"/>
              </a:ext>
            </a:extLst>
          </p:cNvPr>
          <p:cNvSpPr txBox="1"/>
          <p:nvPr/>
        </p:nvSpPr>
        <p:spPr>
          <a:xfrm>
            <a:off x="832339" y="5093676"/>
            <a:ext cx="679938" cy="307777"/>
          </a:xfrm>
          <a:prstGeom prst="rect">
            <a:avLst/>
          </a:prstGeom>
          <a:noFill/>
        </p:spPr>
        <p:txBody>
          <a:bodyPr wrap="square" rtlCol="0">
            <a:spAutoFit/>
          </a:bodyPr>
          <a:lstStyle/>
          <a:p>
            <a:r>
              <a:rPr lang="en-US" sz="1400">
                <a:solidFill>
                  <a:schemeClr val="bg1"/>
                </a:solidFill>
                <a:latin typeface="Futura Medium" panose="020B0602020204020303" pitchFamily="34" charset="-79"/>
                <a:cs typeface="Futura Medium" panose="020B0602020204020303" pitchFamily="34" charset="-79"/>
              </a:rPr>
              <a:t>#10</a:t>
            </a:r>
          </a:p>
        </p:txBody>
      </p:sp>
      <p:sp>
        <p:nvSpPr>
          <p:cNvPr id="14" name="TextBox 13">
            <a:extLst>
              <a:ext uri="{FF2B5EF4-FFF2-40B4-BE49-F238E27FC236}">
                <a16:creationId xmlns:a16="http://schemas.microsoft.com/office/drawing/2014/main" id="{25066B59-F77C-B741-BF0A-8F7F8DDD392B}"/>
              </a:ext>
            </a:extLst>
          </p:cNvPr>
          <p:cNvSpPr txBox="1"/>
          <p:nvPr/>
        </p:nvSpPr>
        <p:spPr>
          <a:xfrm>
            <a:off x="879231" y="6301154"/>
            <a:ext cx="433753" cy="307777"/>
          </a:xfrm>
          <a:prstGeom prst="rect">
            <a:avLst/>
          </a:prstGeom>
          <a:noFill/>
        </p:spPr>
        <p:txBody>
          <a:bodyPr wrap="square" rtlCol="0">
            <a:spAutoFit/>
          </a:bodyPr>
          <a:lstStyle/>
          <a:p>
            <a:r>
              <a:rPr lang="en-US" sz="1400">
                <a:solidFill>
                  <a:schemeClr val="bg1"/>
                </a:solidFill>
                <a:latin typeface="Futura Medium" panose="020B0602020204020303" pitchFamily="34" charset="-79"/>
                <a:cs typeface="Futura Medium" panose="020B0602020204020303" pitchFamily="34" charset="-79"/>
              </a:rPr>
              <a:t>#9</a:t>
            </a:r>
          </a:p>
        </p:txBody>
      </p:sp>
    </p:spTree>
    <p:extLst>
      <p:ext uri="{BB962C8B-B14F-4D97-AF65-F5344CB8AC3E}">
        <p14:creationId xmlns:p14="http://schemas.microsoft.com/office/powerpoint/2010/main" val="18691561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Autofit/>
          </a:bodyPr>
          <a:lstStyle/>
          <a:p>
            <a:r>
              <a:rPr lang="en-US" sz="1800" b="1">
                <a:latin typeface="Arial Narrow" panose="020B0604020202020204" pitchFamily="34" charset="0"/>
                <a:cs typeface="Arial Narrow" panose="020B0604020202020204" pitchFamily="34" charset="0"/>
              </a:rPr>
              <a:t>2024 Emory Executive Education Courses &amp; Programs</a:t>
            </a:r>
          </a:p>
        </p:txBody>
      </p:sp>
      <p:graphicFrame>
        <p:nvGraphicFramePr>
          <p:cNvPr id="2" name="Table 2">
            <a:extLst>
              <a:ext uri="{FF2B5EF4-FFF2-40B4-BE49-F238E27FC236}">
                <a16:creationId xmlns:a16="http://schemas.microsoft.com/office/drawing/2014/main" id="{FA8CC698-C909-8543-8613-A1DCA8FADE65}"/>
              </a:ext>
            </a:extLst>
          </p:cNvPr>
          <p:cNvGraphicFramePr>
            <a:graphicFrameLocks noGrp="1"/>
          </p:cNvGraphicFramePr>
          <p:nvPr>
            <p:extLst>
              <p:ext uri="{D42A27DB-BD31-4B8C-83A1-F6EECF244321}">
                <p14:modId xmlns:p14="http://schemas.microsoft.com/office/powerpoint/2010/main" val="947976568"/>
              </p:ext>
            </p:extLst>
          </p:nvPr>
        </p:nvGraphicFramePr>
        <p:xfrm>
          <a:off x="296561" y="894311"/>
          <a:ext cx="9465277" cy="5983778"/>
        </p:xfrm>
        <a:graphic>
          <a:graphicData uri="http://schemas.openxmlformats.org/drawingml/2006/table">
            <a:tbl>
              <a:tblPr firstRow="1" bandRow="1">
                <a:tableStyleId>{F5AB1C69-6EDB-4FF4-983F-18BD219EF322}</a:tableStyleId>
              </a:tblPr>
              <a:tblGrid>
                <a:gridCol w="4427839">
                  <a:extLst>
                    <a:ext uri="{9D8B030D-6E8A-4147-A177-3AD203B41FA5}">
                      <a16:colId xmlns:a16="http://schemas.microsoft.com/office/drawing/2014/main" val="2825053960"/>
                    </a:ext>
                  </a:extLst>
                </a:gridCol>
                <a:gridCol w="844062">
                  <a:extLst>
                    <a:ext uri="{9D8B030D-6E8A-4147-A177-3AD203B41FA5}">
                      <a16:colId xmlns:a16="http://schemas.microsoft.com/office/drawing/2014/main" val="2194143193"/>
                    </a:ext>
                  </a:extLst>
                </a:gridCol>
                <a:gridCol w="633046">
                  <a:extLst>
                    <a:ext uri="{9D8B030D-6E8A-4147-A177-3AD203B41FA5}">
                      <a16:colId xmlns:a16="http://schemas.microsoft.com/office/drawing/2014/main" val="2068267983"/>
                    </a:ext>
                  </a:extLst>
                </a:gridCol>
                <a:gridCol w="844061">
                  <a:extLst>
                    <a:ext uri="{9D8B030D-6E8A-4147-A177-3AD203B41FA5}">
                      <a16:colId xmlns:a16="http://schemas.microsoft.com/office/drawing/2014/main" val="932853046"/>
                    </a:ext>
                  </a:extLst>
                </a:gridCol>
                <a:gridCol w="703385">
                  <a:extLst>
                    <a:ext uri="{9D8B030D-6E8A-4147-A177-3AD203B41FA5}">
                      <a16:colId xmlns:a16="http://schemas.microsoft.com/office/drawing/2014/main" val="3966931585"/>
                    </a:ext>
                  </a:extLst>
                </a:gridCol>
                <a:gridCol w="773723">
                  <a:extLst>
                    <a:ext uri="{9D8B030D-6E8A-4147-A177-3AD203B41FA5}">
                      <a16:colId xmlns:a16="http://schemas.microsoft.com/office/drawing/2014/main" val="1523591321"/>
                    </a:ext>
                  </a:extLst>
                </a:gridCol>
                <a:gridCol w="1239161">
                  <a:extLst>
                    <a:ext uri="{9D8B030D-6E8A-4147-A177-3AD203B41FA5}">
                      <a16:colId xmlns:a16="http://schemas.microsoft.com/office/drawing/2014/main" val="29926417"/>
                    </a:ext>
                  </a:extLst>
                </a:gridCol>
              </a:tblGrid>
              <a:tr h="274320">
                <a:tc>
                  <a:txBody>
                    <a:bodyPr/>
                    <a:lstStyle/>
                    <a:p>
                      <a:pPr marL="0" marR="0" lvl="0" indent="0" algn="l" defTabSz="582930" rtl="0" eaLnBrk="1" fontAlgn="auto" latinLnBrk="0" hangingPunct="1">
                        <a:lnSpc>
                          <a:spcPct val="100000"/>
                        </a:lnSpc>
                        <a:spcBef>
                          <a:spcPts val="0"/>
                        </a:spcBef>
                        <a:spcAft>
                          <a:spcPts val="0"/>
                        </a:spcAft>
                        <a:buClrTx/>
                        <a:buSzTx/>
                        <a:buFontTx/>
                        <a:buNone/>
                        <a:tabLst/>
                        <a:defRPr/>
                      </a:pPr>
                      <a:r>
                        <a:rPr lang="en-US" sz="800" b="1" kern="1200">
                          <a:solidFill>
                            <a:srgbClr val="454142"/>
                          </a:solidFill>
                          <a:effectLst/>
                        </a:rPr>
                        <a:t>COURSE NAME</a:t>
                      </a:r>
                      <a:endParaRPr lang="en-US" sz="800" b="1" kern="1200">
                        <a:solidFill>
                          <a:srgbClr val="454142"/>
                        </a:solidFill>
                        <a:effectLst/>
                        <a:latin typeface="Times" pitchFamily="2" charset="0"/>
                        <a:ea typeface="+mn-ea"/>
                        <a:cs typeface="+mn-cs"/>
                      </a:endParaRPr>
                    </a:p>
                  </a:txBody>
                  <a:tcPr marL="182880" marT="35329" marB="35329" anchor="ctr">
                    <a:solidFill>
                      <a:schemeClr val="accent2"/>
                    </a:solidFill>
                  </a:tcPr>
                </a:tc>
                <a:tc>
                  <a:txBody>
                    <a:bodyPr/>
                    <a:lstStyle/>
                    <a:p>
                      <a:pPr algn="ctr"/>
                      <a:r>
                        <a:rPr lang="en-US" sz="800">
                          <a:solidFill>
                            <a:srgbClr val="454142"/>
                          </a:solidFill>
                        </a:rPr>
                        <a:t>DATE</a:t>
                      </a:r>
                      <a:endParaRPr lang="en-US" sz="800">
                        <a:solidFill>
                          <a:srgbClr val="454142"/>
                        </a:solidFill>
                        <a:latin typeface="Times" pitchFamily="2" charset="0"/>
                      </a:endParaRPr>
                    </a:p>
                  </a:txBody>
                  <a:tcPr marL="70658" marR="70658" marT="35329" marB="35329" anchor="ctr">
                    <a:solidFill>
                      <a:schemeClr val="accent2"/>
                    </a:solidFill>
                  </a:tcPr>
                </a:tc>
                <a:tc>
                  <a:txBody>
                    <a:bodyPr/>
                    <a:lstStyle/>
                    <a:p>
                      <a:pPr algn="ctr"/>
                      <a:r>
                        <a:rPr lang="en-US" sz="800" b="1" kern="1200">
                          <a:solidFill>
                            <a:srgbClr val="454142"/>
                          </a:solidFill>
                          <a:effectLst/>
                        </a:rPr>
                        <a:t>COURSE FEE</a:t>
                      </a:r>
                      <a:endParaRPr lang="en-US" sz="800">
                        <a:solidFill>
                          <a:srgbClr val="454142"/>
                        </a:solidFill>
                        <a:latin typeface="Times" pitchFamily="2" charset="0"/>
                      </a:endParaRPr>
                    </a:p>
                  </a:txBody>
                  <a:tcPr marL="70658" marR="70658" marT="35329" marB="35329" anchor="ctr">
                    <a:solidFill>
                      <a:schemeClr val="accent2"/>
                    </a:solidFill>
                  </a:tcPr>
                </a:tc>
                <a:tc>
                  <a:txBody>
                    <a:bodyPr/>
                    <a:lstStyle/>
                    <a:p>
                      <a:pPr algn="ctr"/>
                      <a:r>
                        <a:rPr lang="en-US" sz="800" b="1" kern="1200">
                          <a:solidFill>
                            <a:srgbClr val="454142"/>
                          </a:solidFill>
                          <a:effectLst/>
                        </a:rPr>
                        <a:t>TOPIC</a:t>
                      </a:r>
                      <a:endParaRPr lang="en-US" sz="800">
                        <a:solidFill>
                          <a:srgbClr val="454142"/>
                        </a:solidFill>
                        <a:latin typeface="Times" pitchFamily="2" charset="0"/>
                      </a:endParaRPr>
                    </a:p>
                  </a:txBody>
                  <a:tcPr marL="70658" marR="70658" marT="35329" marB="35329" anchor="ctr">
                    <a:solidFill>
                      <a:schemeClr val="accent2"/>
                    </a:solidFill>
                  </a:tcPr>
                </a:tc>
                <a:tc>
                  <a:txBody>
                    <a:bodyPr/>
                    <a:lstStyle/>
                    <a:p>
                      <a:pPr algn="ctr"/>
                      <a:r>
                        <a:rPr lang="en-US" sz="800" b="1" kern="1200">
                          <a:solidFill>
                            <a:srgbClr val="454142"/>
                          </a:solidFill>
                          <a:effectLst/>
                        </a:rPr>
                        <a:t>TYPE</a:t>
                      </a:r>
                      <a:endParaRPr lang="en-US" sz="800">
                        <a:solidFill>
                          <a:srgbClr val="454142"/>
                        </a:solidFill>
                        <a:latin typeface="Times" pitchFamily="2" charset="0"/>
                      </a:endParaRPr>
                    </a:p>
                  </a:txBody>
                  <a:tcPr marL="70658" marR="70658" marT="35329" marB="35329" anchor="ctr">
                    <a:solidFill>
                      <a:schemeClr val="accent2"/>
                    </a:solidFill>
                  </a:tcPr>
                </a:tc>
                <a:tc>
                  <a:txBody>
                    <a:bodyPr/>
                    <a:lstStyle/>
                    <a:p>
                      <a:pPr algn="ctr"/>
                      <a:r>
                        <a:rPr lang="en-US" sz="800" b="1" kern="1200">
                          <a:solidFill>
                            <a:srgbClr val="454142"/>
                          </a:solidFill>
                          <a:effectLst/>
                        </a:rPr>
                        <a:t>FORMAT</a:t>
                      </a:r>
                      <a:endParaRPr lang="en-US" sz="800">
                        <a:solidFill>
                          <a:srgbClr val="454142"/>
                        </a:solidFill>
                        <a:latin typeface="Times" pitchFamily="2" charset="0"/>
                      </a:endParaRPr>
                    </a:p>
                  </a:txBody>
                  <a:tcPr marL="70658" marR="70658" marT="35329" marB="35329" anchor="ctr">
                    <a:solidFill>
                      <a:schemeClr val="accent2"/>
                    </a:solidFill>
                  </a:tcPr>
                </a:tc>
                <a:tc>
                  <a:txBody>
                    <a:bodyPr/>
                    <a:lstStyle/>
                    <a:p>
                      <a:pPr algn="ctr"/>
                      <a:r>
                        <a:rPr lang="en-US" sz="800" b="1" kern="1200">
                          <a:solidFill>
                            <a:srgbClr val="454142"/>
                          </a:solidFill>
                          <a:effectLst/>
                        </a:rPr>
                        <a:t>CERTIFICATE</a:t>
                      </a:r>
                      <a:endParaRPr lang="en-US" sz="800">
                        <a:solidFill>
                          <a:srgbClr val="454142"/>
                        </a:solidFill>
                        <a:latin typeface="Times" pitchFamily="2" charset="0"/>
                      </a:endParaRPr>
                    </a:p>
                  </a:txBody>
                  <a:tcPr marL="70658" marR="70658" marT="35329" marB="35329" anchor="ctr">
                    <a:solidFill>
                      <a:schemeClr val="accent2"/>
                    </a:solidFill>
                  </a:tcPr>
                </a:tc>
                <a:extLst>
                  <a:ext uri="{0D108BD9-81ED-4DB2-BD59-A6C34878D82A}">
                    <a16:rowId xmlns:a16="http://schemas.microsoft.com/office/drawing/2014/main" val="4040834437"/>
                  </a:ext>
                </a:extLst>
              </a:tr>
              <a:tr h="914400">
                <a:tc>
                  <a:txBody>
                    <a:bodyPr/>
                    <a:lstStyle/>
                    <a:p>
                      <a:pPr algn="l"/>
                      <a:r>
                        <a:rPr lang="en-US" sz="800" b="1" kern="1200">
                          <a:solidFill>
                            <a:srgbClr val="454142"/>
                          </a:solidFill>
                          <a:effectLst/>
                        </a:rPr>
                        <a:t>Business Over Breakfast Webinar Series</a:t>
                      </a:r>
                    </a:p>
                    <a:p>
                      <a:pPr marL="0" marR="0" lvl="0" indent="0" algn="l" defTabSz="450408"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a:ln>
                            <a:noFill/>
                          </a:ln>
                          <a:solidFill>
                            <a:srgbClr val="454142"/>
                          </a:solidFill>
                          <a:effectLst/>
                          <a:uLnTx/>
                          <a:uFillTx/>
                          <a:latin typeface="+mn-lt"/>
                          <a:ea typeface="+mn-ea"/>
                          <a:cs typeface="+mn-cs"/>
                        </a:rPr>
                        <a:t>Grab your morning coffee and join us the first and third Thursday of each month from 9-10am ET for Business Over Breakfast with Emory Executive Education – a free webinar series, where Goizueta Business School faculty address the latest trends. Click </a:t>
                      </a:r>
                      <a:r>
                        <a:rPr kumimoji="0" lang="en-US" sz="800" b="0" i="0" u="none" strike="noStrike" kern="1200" cap="none" spc="0" normalizeH="0" baseline="0" noProof="0">
                          <a:ln>
                            <a:noFill/>
                          </a:ln>
                          <a:solidFill>
                            <a:srgbClr val="454142"/>
                          </a:solidFill>
                          <a:effectLst/>
                          <a:uLnTx/>
                          <a:uFillTx/>
                          <a:latin typeface="+mn-lt"/>
                          <a:ea typeface="+mn-ea"/>
                          <a:cs typeface="+mn-cs"/>
                          <a:hlinkClick r:id="rId2"/>
                        </a:rPr>
                        <a:t>here</a:t>
                      </a:r>
                      <a:r>
                        <a:rPr kumimoji="0" lang="en-US" sz="800" b="0" i="0" u="none" strike="noStrike" kern="1200" cap="none" spc="0" normalizeH="0" baseline="0" noProof="0">
                          <a:ln>
                            <a:noFill/>
                          </a:ln>
                          <a:solidFill>
                            <a:srgbClr val="454142"/>
                          </a:solidFill>
                          <a:effectLst/>
                          <a:uLnTx/>
                          <a:uFillTx/>
                          <a:latin typeface="+mn-lt"/>
                          <a:ea typeface="+mn-ea"/>
                          <a:cs typeface="+mn-cs"/>
                        </a:rPr>
                        <a:t> to learn more and register.</a:t>
                      </a:r>
                      <a:endParaRPr kumimoji="0" lang="en-US" sz="800" b="0" i="0" u="none" strike="noStrike" kern="1200" cap="none" spc="0" normalizeH="0" baseline="0" noProof="0">
                        <a:ln>
                          <a:noFill/>
                        </a:ln>
                        <a:solidFill>
                          <a:srgbClr val="454142"/>
                        </a:solidFill>
                        <a:effectLst/>
                        <a:uLnTx/>
                        <a:uFillTx/>
                        <a:latin typeface="Arial Narrow" panose="020B0604020202020204" pitchFamily="34" charset="0"/>
                        <a:ea typeface="+mn-ea"/>
                        <a:cs typeface="Arial Narrow" panose="020B0604020202020204" pitchFamily="34" charset="0"/>
                      </a:endParaRPr>
                    </a:p>
                  </a:txBody>
                  <a:tcPr marL="182880" marT="91440" marB="91440"/>
                </a:tc>
                <a:tc>
                  <a:txBody>
                    <a:bodyPr/>
                    <a:lstStyle/>
                    <a:p>
                      <a:pPr algn="ctr"/>
                      <a:r>
                        <a:rPr lang="en-US" sz="800" b="0" kern="1200">
                          <a:solidFill>
                            <a:srgbClr val="454142"/>
                          </a:solidFill>
                          <a:effectLst/>
                        </a:rPr>
                        <a:t>Jan 4 –</a:t>
                      </a:r>
                    </a:p>
                    <a:p>
                      <a:pPr algn="ctr"/>
                      <a:r>
                        <a:rPr lang="en-US" sz="800" b="0" kern="1200">
                          <a:solidFill>
                            <a:srgbClr val="454142"/>
                          </a:solidFill>
                          <a:effectLst/>
                        </a:rPr>
                        <a:t>Dec 19, 2024</a:t>
                      </a:r>
                    </a:p>
                  </a:txBody>
                  <a:tcPr marT="91440" marB="91440" anchor="ctr"/>
                </a:tc>
                <a:tc>
                  <a:txBody>
                    <a:bodyPr/>
                    <a:lstStyle/>
                    <a:p>
                      <a:pPr marL="0" marR="0" lvl="0" indent="0" algn="ctr" defTabSz="450408" rtl="0" eaLnBrk="1" fontAlgn="auto" latinLnBrk="0" hangingPunct="1">
                        <a:lnSpc>
                          <a:spcPct val="100000"/>
                        </a:lnSpc>
                        <a:spcBef>
                          <a:spcPts val="0"/>
                        </a:spcBef>
                        <a:spcAft>
                          <a:spcPts val="0"/>
                        </a:spcAft>
                        <a:buClrTx/>
                        <a:buSzTx/>
                        <a:buFontTx/>
                        <a:buNone/>
                        <a:tabLst/>
                        <a:defRPr/>
                      </a:pPr>
                      <a:r>
                        <a:rPr lang="en-US" sz="800" b="0" kern="1200">
                          <a:solidFill>
                            <a:srgbClr val="454142"/>
                          </a:solidFill>
                          <a:effectLst/>
                        </a:rPr>
                        <a:t>Free</a:t>
                      </a:r>
                      <a:endParaRPr lang="en-US" sz="800" b="0" i="0" kern="1200">
                        <a:solidFill>
                          <a:srgbClr val="454142"/>
                        </a:solidFill>
                        <a:effectLst/>
                        <a:latin typeface="Arial Narrow" panose="020B0604020202020204" pitchFamily="34" charset="0"/>
                        <a:ea typeface="+mn-ea"/>
                        <a:cs typeface="Arial Narrow" panose="020B0604020202020204" pitchFamily="34" charset="0"/>
                      </a:endParaRPr>
                    </a:p>
                  </a:txBody>
                  <a:tcPr marT="91440" marB="91440" anchor="ctr"/>
                </a:tc>
                <a:tc>
                  <a:txBody>
                    <a:bodyPr/>
                    <a:lstStyle/>
                    <a:p>
                      <a:pPr algn="ctr"/>
                      <a:r>
                        <a:rPr lang="en-US" sz="800">
                          <a:solidFill>
                            <a:srgbClr val="454142"/>
                          </a:solidFill>
                        </a:rPr>
                        <a:t>Leadership, Strategy, Innovation, Finance, Accounting, Marketing</a:t>
                      </a:r>
                    </a:p>
                  </a:txBody>
                  <a:tcPr marT="91440" marB="91440" anchor="ctr"/>
                </a:tc>
                <a:tc>
                  <a:txBody>
                    <a:bodyPr/>
                    <a:lstStyle/>
                    <a:p>
                      <a:pPr marL="0" marR="0" lvl="0" indent="0" algn="ctr" defTabSz="450408" rtl="0" eaLnBrk="1" fontAlgn="auto" latinLnBrk="0" hangingPunct="1">
                        <a:lnSpc>
                          <a:spcPct val="100000"/>
                        </a:lnSpc>
                        <a:spcBef>
                          <a:spcPts val="0"/>
                        </a:spcBef>
                        <a:spcAft>
                          <a:spcPts val="0"/>
                        </a:spcAft>
                        <a:buClrTx/>
                        <a:buSzTx/>
                        <a:buFontTx/>
                        <a:buNone/>
                        <a:tabLst/>
                        <a:defRPr/>
                      </a:pPr>
                      <a:r>
                        <a:rPr lang="en-US" sz="800">
                          <a:solidFill>
                            <a:srgbClr val="454142"/>
                          </a:solidFill>
                        </a:rPr>
                        <a:t>Live Online</a:t>
                      </a:r>
                    </a:p>
                  </a:txBody>
                  <a:tcPr marT="91440" marB="91440" anchor="ctr"/>
                </a:tc>
                <a:tc>
                  <a:txBody>
                    <a:bodyPr/>
                    <a:lstStyle/>
                    <a:p>
                      <a:pPr marL="0" marR="0" lvl="0" indent="0" algn="ctr" defTabSz="450408" rtl="0" eaLnBrk="1" fontAlgn="auto" latinLnBrk="0" hangingPunct="1">
                        <a:lnSpc>
                          <a:spcPct val="100000"/>
                        </a:lnSpc>
                        <a:spcBef>
                          <a:spcPts val="0"/>
                        </a:spcBef>
                        <a:spcAft>
                          <a:spcPts val="0"/>
                        </a:spcAft>
                        <a:buClrTx/>
                        <a:buSzTx/>
                        <a:buFontTx/>
                        <a:buNone/>
                        <a:tabLst/>
                        <a:defRPr/>
                      </a:pPr>
                      <a:r>
                        <a:rPr lang="en-US" sz="800">
                          <a:solidFill>
                            <a:srgbClr val="454142"/>
                          </a:solidFill>
                        </a:rPr>
                        <a:t>Webinar</a:t>
                      </a:r>
                    </a:p>
                  </a:txBody>
                  <a:tcPr marT="91440" marB="91440" anchor="ctr"/>
                </a:tc>
                <a:tc>
                  <a:txBody>
                    <a:bodyPr/>
                    <a:lstStyle/>
                    <a:p>
                      <a:pPr algn="ctr"/>
                      <a:r>
                        <a:rPr lang="en-US" sz="800" b="0" i="0" kern="1200">
                          <a:solidFill>
                            <a:srgbClr val="454142"/>
                          </a:solidFill>
                          <a:effectLst/>
                          <a:latin typeface="+mn-lt"/>
                          <a:ea typeface="+mn-ea"/>
                          <a:cs typeface="+mn-cs"/>
                        </a:rPr>
                        <a:t>N/A</a:t>
                      </a:r>
                      <a:endParaRPr lang="en-US" sz="800">
                        <a:solidFill>
                          <a:srgbClr val="454142"/>
                        </a:solidFill>
                      </a:endParaRPr>
                    </a:p>
                  </a:txBody>
                  <a:tcPr marT="91440" marB="91440" anchor="ctr"/>
                </a:tc>
                <a:extLst>
                  <a:ext uri="{0D108BD9-81ED-4DB2-BD59-A6C34878D82A}">
                    <a16:rowId xmlns:a16="http://schemas.microsoft.com/office/drawing/2014/main" val="3791503480"/>
                  </a:ext>
                </a:extLst>
              </a:tr>
              <a:tr h="914400">
                <a:tc>
                  <a:txBody>
                    <a:bodyPr/>
                    <a:lstStyle/>
                    <a:p>
                      <a:r>
                        <a:rPr lang="en-US" sz="800" b="1" kern="1200">
                          <a:solidFill>
                            <a:srgbClr val="454142"/>
                          </a:solidFill>
                          <a:effectLst/>
                        </a:rPr>
                        <a:t>Executive Communication &amp; Leadership Presence</a:t>
                      </a:r>
                    </a:p>
                    <a:p>
                      <a:r>
                        <a:rPr lang="en-US" sz="800" b="0" kern="1200">
                          <a:solidFill>
                            <a:srgbClr val="454142"/>
                          </a:solidFill>
                          <a:effectLst/>
                        </a:rPr>
                        <a:t>Build confidence and inspire action among internal and external audiences with an effective, consistent messaging strategy and tactics for becoming a more observant and effective communicator. Learn how to guide your organization through any challenge or obstacle. Click </a:t>
                      </a:r>
                      <a:r>
                        <a:rPr lang="en-US" sz="800" b="0" kern="1200">
                          <a:solidFill>
                            <a:srgbClr val="454142"/>
                          </a:solidFill>
                          <a:effectLst/>
                          <a:hlinkClick r:id="rId3"/>
                        </a:rPr>
                        <a:t>here</a:t>
                      </a:r>
                      <a:r>
                        <a:rPr lang="en-US" sz="800" b="0" kern="1200">
                          <a:solidFill>
                            <a:srgbClr val="454142"/>
                          </a:solidFill>
                          <a:effectLst/>
                        </a:rPr>
                        <a:t> to learn more and register.</a:t>
                      </a:r>
                      <a:endParaRPr lang="en-US" sz="800" b="0" i="0" kern="1200">
                        <a:solidFill>
                          <a:srgbClr val="454142"/>
                        </a:solidFill>
                        <a:effectLst/>
                        <a:latin typeface="Arial Narrow" panose="020B0604020202020204" pitchFamily="34" charset="0"/>
                        <a:ea typeface="+mn-ea"/>
                        <a:cs typeface="Arial Narrow" panose="020B0604020202020204" pitchFamily="34" charset="0"/>
                      </a:endParaRPr>
                    </a:p>
                  </a:txBody>
                  <a:tcPr marL="182880" marT="91440" marB="91440"/>
                </a:tc>
                <a:tc>
                  <a:txBody>
                    <a:bodyPr/>
                    <a:lstStyle/>
                    <a:p>
                      <a:pPr marL="0" marR="0" lvl="0" indent="0" algn="ctr" defTabSz="450408" rtl="0" eaLnBrk="1" fontAlgn="auto" latinLnBrk="0" hangingPunct="1">
                        <a:lnSpc>
                          <a:spcPct val="100000"/>
                        </a:lnSpc>
                        <a:spcBef>
                          <a:spcPts val="0"/>
                        </a:spcBef>
                        <a:spcAft>
                          <a:spcPts val="0"/>
                        </a:spcAft>
                        <a:buClrTx/>
                        <a:buSzTx/>
                        <a:buFontTx/>
                        <a:buNone/>
                        <a:tabLst/>
                        <a:defRPr/>
                      </a:pPr>
                      <a:r>
                        <a:rPr lang="en-US" sz="800" kern="1200">
                          <a:solidFill>
                            <a:srgbClr val="454142"/>
                          </a:solidFill>
                          <a:effectLst/>
                          <a:latin typeface="+mn-lt"/>
                          <a:ea typeface="+mn-ea"/>
                          <a:cs typeface="+mn-cs"/>
                        </a:rPr>
                        <a:t>Apr 23-24, 2024</a:t>
                      </a:r>
                    </a:p>
                  </a:txBody>
                  <a:tcPr marT="91440" marB="91440" anchor="ctr"/>
                </a:tc>
                <a:tc>
                  <a:txBody>
                    <a:bodyPr/>
                    <a:lstStyle/>
                    <a:p>
                      <a:pPr marL="0" marR="0" lvl="0" indent="0" algn="ctr" defTabSz="450408" rtl="0" eaLnBrk="1" fontAlgn="auto" latinLnBrk="0" hangingPunct="1">
                        <a:lnSpc>
                          <a:spcPct val="100000"/>
                        </a:lnSpc>
                        <a:spcBef>
                          <a:spcPts val="0"/>
                        </a:spcBef>
                        <a:spcAft>
                          <a:spcPts val="0"/>
                        </a:spcAft>
                        <a:buClrTx/>
                        <a:buSzTx/>
                        <a:buFontTx/>
                        <a:buNone/>
                        <a:tabLst/>
                        <a:defRPr/>
                      </a:pPr>
                      <a:r>
                        <a:rPr lang="en-US" sz="800" b="0" kern="1200">
                          <a:solidFill>
                            <a:srgbClr val="454142"/>
                          </a:solidFill>
                          <a:effectLst/>
                        </a:rPr>
                        <a:t>$2,495</a:t>
                      </a:r>
                      <a:endParaRPr lang="en-US" sz="800" b="0" i="0" kern="1200">
                        <a:solidFill>
                          <a:srgbClr val="454142"/>
                        </a:solidFill>
                        <a:effectLst/>
                        <a:latin typeface="Arial Narrow" panose="020B0604020202020204" pitchFamily="34" charset="0"/>
                        <a:ea typeface="+mn-ea"/>
                        <a:cs typeface="Arial Narrow" panose="020B0604020202020204" pitchFamily="34" charset="0"/>
                      </a:endParaRPr>
                    </a:p>
                  </a:txBody>
                  <a:tcPr marT="91440" marB="91440" anchor="ctr"/>
                </a:tc>
                <a:tc>
                  <a:txBody>
                    <a:bodyPr/>
                    <a:lstStyle/>
                    <a:p>
                      <a:pPr marL="0" marR="0" lvl="0" indent="0" algn="ctr" defTabSz="450408" rtl="0" eaLnBrk="1" fontAlgn="auto" latinLnBrk="0" hangingPunct="1">
                        <a:lnSpc>
                          <a:spcPct val="100000"/>
                        </a:lnSpc>
                        <a:spcBef>
                          <a:spcPts val="0"/>
                        </a:spcBef>
                        <a:spcAft>
                          <a:spcPts val="0"/>
                        </a:spcAft>
                        <a:buClrTx/>
                        <a:buSzTx/>
                        <a:buFontTx/>
                        <a:buNone/>
                        <a:tabLst/>
                        <a:defRPr/>
                      </a:pPr>
                      <a:r>
                        <a:rPr lang="en-US" sz="800">
                          <a:solidFill>
                            <a:srgbClr val="454142"/>
                          </a:solidFill>
                        </a:rPr>
                        <a:t>Leadership, Strategy</a:t>
                      </a:r>
                    </a:p>
                  </a:txBody>
                  <a:tcPr marT="91440" marB="91440" anchor="ctr"/>
                </a:tc>
                <a:tc>
                  <a:txBody>
                    <a:bodyPr/>
                    <a:lstStyle/>
                    <a:p>
                      <a:pPr algn="ctr"/>
                      <a:r>
                        <a:rPr lang="en-US" sz="800">
                          <a:solidFill>
                            <a:srgbClr val="454142"/>
                          </a:solidFill>
                        </a:rPr>
                        <a:t>Short Course</a:t>
                      </a:r>
                    </a:p>
                  </a:txBody>
                  <a:tcPr marT="91440" marB="91440" anchor="ctr"/>
                </a:tc>
                <a:tc>
                  <a:txBody>
                    <a:bodyPr/>
                    <a:lstStyle/>
                    <a:p>
                      <a:pPr algn="ctr"/>
                      <a:r>
                        <a:rPr lang="en-US" sz="800">
                          <a:solidFill>
                            <a:srgbClr val="454142"/>
                          </a:solidFill>
                        </a:rPr>
                        <a:t>In-Person</a:t>
                      </a:r>
                    </a:p>
                  </a:txBody>
                  <a:tcPr marT="91440" marB="91440" anchor="ctr"/>
                </a:tc>
                <a:tc>
                  <a:txBody>
                    <a:bodyPr/>
                    <a:lstStyle/>
                    <a:p>
                      <a:pPr algn="ctr"/>
                      <a:r>
                        <a:rPr lang="en-US" sz="800" b="0" i="0" kern="1200" dirty="0">
                          <a:solidFill>
                            <a:srgbClr val="454142"/>
                          </a:solidFill>
                          <a:effectLst/>
                          <a:latin typeface="+mn-lt"/>
                          <a:ea typeface="+mn-ea"/>
                          <a:cs typeface="+mn-cs"/>
                        </a:rPr>
                        <a:t>Excellence in Business Certificate, Roberto C. Goizueta Leadership Certificate</a:t>
                      </a:r>
                      <a:endParaRPr lang="en-US" sz="800" dirty="0">
                        <a:solidFill>
                          <a:srgbClr val="454142"/>
                        </a:solidFill>
                      </a:endParaRPr>
                    </a:p>
                  </a:txBody>
                  <a:tcPr marT="91440" marB="91440" anchor="ctr"/>
                </a:tc>
                <a:extLst>
                  <a:ext uri="{0D108BD9-81ED-4DB2-BD59-A6C34878D82A}">
                    <a16:rowId xmlns:a16="http://schemas.microsoft.com/office/drawing/2014/main" val="763440632"/>
                  </a:ext>
                </a:extLst>
              </a:tr>
              <a:tr h="914400">
                <a:tc>
                  <a:txBody>
                    <a:bodyPr/>
                    <a:lstStyle/>
                    <a:p>
                      <a:r>
                        <a:rPr lang="en-US" sz="800" b="1" kern="1200" dirty="0">
                          <a:solidFill>
                            <a:srgbClr val="454142"/>
                          </a:solidFill>
                          <a:effectLst/>
                        </a:rPr>
                        <a:t>Leveraging AI for Business</a:t>
                      </a:r>
                    </a:p>
                    <a:p>
                      <a:r>
                        <a:rPr lang="en-US" sz="800" dirty="0"/>
                        <a:t>Leveraging AI for Business provides you with a deep understanding of these transformative technologies, in a non-technical, highly-interactive format, exploring existing and emerging developments of machine learning in data science, predictive modeling, and generative AI. Discover how to enhance your business strategy by understanding which AI technologies are most relevant to your business needs. </a:t>
                      </a:r>
                      <a:r>
                        <a:rPr lang="en-US" sz="800" b="0" kern="1200" dirty="0">
                          <a:solidFill>
                            <a:srgbClr val="454142"/>
                          </a:solidFill>
                          <a:effectLst/>
                        </a:rPr>
                        <a:t>Click </a:t>
                      </a:r>
                      <a:r>
                        <a:rPr lang="en-US" sz="800" b="0" kern="1200" dirty="0">
                          <a:solidFill>
                            <a:srgbClr val="454142"/>
                          </a:solidFill>
                          <a:effectLst/>
                          <a:hlinkClick r:id="rId4"/>
                        </a:rPr>
                        <a:t>here</a:t>
                      </a:r>
                      <a:r>
                        <a:rPr lang="en-US" sz="800" b="0" kern="1200" dirty="0">
                          <a:solidFill>
                            <a:srgbClr val="454142"/>
                          </a:solidFill>
                          <a:effectLst/>
                        </a:rPr>
                        <a:t> to learn more and register.</a:t>
                      </a:r>
                      <a:endParaRPr lang="en-US" sz="800" b="0" i="0" kern="1200" dirty="0">
                        <a:solidFill>
                          <a:srgbClr val="454142"/>
                        </a:solidFill>
                        <a:effectLst/>
                        <a:latin typeface="Arial Narrow" panose="020B0604020202020204" pitchFamily="34" charset="0"/>
                        <a:ea typeface="+mn-ea"/>
                        <a:cs typeface="Arial Narrow" panose="020B0604020202020204" pitchFamily="34" charset="0"/>
                      </a:endParaRPr>
                    </a:p>
                  </a:txBody>
                  <a:tcPr marL="182880" marT="91440" marB="91440"/>
                </a:tc>
                <a:tc>
                  <a:txBody>
                    <a:bodyPr/>
                    <a:lstStyle/>
                    <a:p>
                      <a:pPr marL="0" marR="0" lvl="0" indent="0" algn="ctr" defTabSz="450408" rtl="0" eaLnBrk="1" fontAlgn="auto" latinLnBrk="0" hangingPunct="1">
                        <a:lnSpc>
                          <a:spcPct val="100000"/>
                        </a:lnSpc>
                        <a:spcBef>
                          <a:spcPts val="0"/>
                        </a:spcBef>
                        <a:spcAft>
                          <a:spcPts val="0"/>
                        </a:spcAft>
                        <a:buClrTx/>
                        <a:buSzTx/>
                        <a:buFontTx/>
                        <a:buNone/>
                        <a:tabLst/>
                        <a:defRPr/>
                      </a:pPr>
                      <a:r>
                        <a:rPr lang="en-US" sz="800" kern="1200" dirty="0">
                          <a:solidFill>
                            <a:srgbClr val="454142"/>
                          </a:solidFill>
                          <a:effectLst/>
                          <a:latin typeface="+mn-lt"/>
                          <a:ea typeface="+mn-ea"/>
                          <a:cs typeface="+mn-cs"/>
                        </a:rPr>
                        <a:t>Apr 30 –</a:t>
                      </a:r>
                    </a:p>
                    <a:p>
                      <a:pPr marL="0" marR="0" lvl="0" indent="0" algn="ctr" defTabSz="450408" rtl="0" eaLnBrk="1" fontAlgn="auto" latinLnBrk="0" hangingPunct="1">
                        <a:lnSpc>
                          <a:spcPct val="100000"/>
                        </a:lnSpc>
                        <a:spcBef>
                          <a:spcPts val="0"/>
                        </a:spcBef>
                        <a:spcAft>
                          <a:spcPts val="0"/>
                        </a:spcAft>
                        <a:buClrTx/>
                        <a:buSzTx/>
                        <a:buFontTx/>
                        <a:buNone/>
                        <a:tabLst/>
                        <a:defRPr/>
                      </a:pPr>
                      <a:r>
                        <a:rPr lang="en-US" sz="800" kern="1200" dirty="0">
                          <a:solidFill>
                            <a:srgbClr val="454142"/>
                          </a:solidFill>
                          <a:effectLst/>
                          <a:latin typeface="+mn-lt"/>
                          <a:ea typeface="+mn-ea"/>
                          <a:cs typeface="+mn-cs"/>
                        </a:rPr>
                        <a:t>May 1, 2024</a:t>
                      </a:r>
                    </a:p>
                  </a:txBody>
                  <a:tcPr marT="91440" marB="91440" anchor="ctr"/>
                </a:tc>
                <a:tc>
                  <a:txBody>
                    <a:bodyPr/>
                    <a:lstStyle/>
                    <a:p>
                      <a:pPr marL="0" marR="0" lvl="0" indent="0" algn="ctr" defTabSz="450408" rtl="0" eaLnBrk="1" fontAlgn="auto" latinLnBrk="0" hangingPunct="1">
                        <a:lnSpc>
                          <a:spcPct val="100000"/>
                        </a:lnSpc>
                        <a:spcBef>
                          <a:spcPts val="0"/>
                        </a:spcBef>
                        <a:spcAft>
                          <a:spcPts val="0"/>
                        </a:spcAft>
                        <a:buClrTx/>
                        <a:buSzTx/>
                        <a:buFontTx/>
                        <a:buNone/>
                        <a:tabLst/>
                        <a:defRPr/>
                      </a:pPr>
                      <a:r>
                        <a:rPr lang="en-US" sz="800" b="0" kern="1200" dirty="0">
                          <a:solidFill>
                            <a:srgbClr val="454142"/>
                          </a:solidFill>
                          <a:effectLst/>
                        </a:rPr>
                        <a:t>$2,495</a:t>
                      </a:r>
                      <a:endParaRPr lang="en-US" sz="800" b="0" i="0" kern="1200" dirty="0">
                        <a:solidFill>
                          <a:srgbClr val="454142"/>
                        </a:solidFill>
                        <a:effectLst/>
                        <a:latin typeface="Arial Narrow" panose="020B0604020202020204" pitchFamily="34" charset="0"/>
                        <a:ea typeface="+mn-ea"/>
                        <a:cs typeface="Arial Narrow" panose="020B0604020202020204" pitchFamily="34" charset="0"/>
                      </a:endParaRPr>
                    </a:p>
                  </a:txBody>
                  <a:tcPr marT="91440" marB="91440" anchor="ctr"/>
                </a:tc>
                <a:tc>
                  <a:txBody>
                    <a:bodyPr/>
                    <a:lstStyle/>
                    <a:p>
                      <a:pPr marL="0" marR="0" lvl="0" indent="0" algn="ctr" defTabSz="450408" rtl="0" eaLnBrk="1" fontAlgn="auto" latinLnBrk="0" hangingPunct="1">
                        <a:lnSpc>
                          <a:spcPct val="100000"/>
                        </a:lnSpc>
                        <a:spcBef>
                          <a:spcPts val="0"/>
                        </a:spcBef>
                        <a:spcAft>
                          <a:spcPts val="0"/>
                        </a:spcAft>
                        <a:buClrTx/>
                        <a:buSzTx/>
                        <a:buFontTx/>
                        <a:buNone/>
                        <a:tabLst/>
                        <a:defRPr/>
                      </a:pPr>
                      <a:r>
                        <a:rPr lang="en-US" sz="800" dirty="0">
                          <a:solidFill>
                            <a:srgbClr val="454142"/>
                          </a:solidFill>
                        </a:rPr>
                        <a:t>Analytics</a:t>
                      </a:r>
                    </a:p>
                  </a:txBody>
                  <a:tcPr marT="91440" marB="91440" anchor="ctr"/>
                </a:tc>
                <a:tc>
                  <a:txBody>
                    <a:bodyPr/>
                    <a:lstStyle/>
                    <a:p>
                      <a:pPr algn="ctr"/>
                      <a:r>
                        <a:rPr lang="en-US" sz="800" dirty="0">
                          <a:solidFill>
                            <a:srgbClr val="454142"/>
                          </a:solidFill>
                        </a:rPr>
                        <a:t>Short Course</a:t>
                      </a:r>
                    </a:p>
                  </a:txBody>
                  <a:tcPr marT="91440" marB="91440" anchor="ctr"/>
                </a:tc>
                <a:tc>
                  <a:txBody>
                    <a:bodyPr/>
                    <a:lstStyle/>
                    <a:p>
                      <a:pPr algn="ctr"/>
                      <a:r>
                        <a:rPr lang="en-US" sz="800" dirty="0">
                          <a:solidFill>
                            <a:srgbClr val="454142"/>
                          </a:solidFill>
                        </a:rPr>
                        <a:t>In-Person</a:t>
                      </a:r>
                    </a:p>
                  </a:txBody>
                  <a:tcPr marT="91440" marB="91440" anchor="ctr"/>
                </a:tc>
                <a:tc>
                  <a:txBody>
                    <a:bodyPr/>
                    <a:lstStyle/>
                    <a:p>
                      <a:pPr algn="ctr"/>
                      <a:r>
                        <a:rPr lang="en-US" sz="800" b="0" i="0" kern="1200" dirty="0">
                          <a:solidFill>
                            <a:srgbClr val="454142"/>
                          </a:solidFill>
                          <a:effectLst/>
                          <a:latin typeface="+mn-lt"/>
                          <a:ea typeface="+mn-ea"/>
                          <a:cs typeface="+mn-cs"/>
                        </a:rPr>
                        <a:t>Excellence in Business Certificate, Strategy and Innovation Certificate</a:t>
                      </a:r>
                      <a:endParaRPr lang="en-US" sz="800" dirty="0">
                        <a:solidFill>
                          <a:srgbClr val="454142"/>
                        </a:solidFill>
                      </a:endParaRPr>
                    </a:p>
                  </a:txBody>
                  <a:tcPr marT="91440" marB="91440" anchor="ctr"/>
                </a:tc>
                <a:extLst>
                  <a:ext uri="{0D108BD9-81ED-4DB2-BD59-A6C34878D82A}">
                    <a16:rowId xmlns:a16="http://schemas.microsoft.com/office/drawing/2014/main" val="1024869237"/>
                  </a:ext>
                </a:extLst>
              </a:tr>
              <a:tr h="914400">
                <a:tc>
                  <a:txBody>
                    <a:bodyPr/>
                    <a:lstStyle/>
                    <a:p>
                      <a:r>
                        <a:rPr lang="en-US" sz="800" b="1" kern="1200" dirty="0">
                          <a:solidFill>
                            <a:srgbClr val="454142"/>
                          </a:solidFill>
                          <a:effectLst/>
                        </a:rPr>
                        <a:t>Sales and Business Development</a:t>
                      </a:r>
                    </a:p>
                    <a:p>
                      <a:r>
                        <a:rPr lang="en-US" sz="800" dirty="0"/>
                        <a:t>This course focuses on business-to-business sales organizations – their essential characteristics, what determines their effectiveness, and the forces disrupting and reshaping their operation. The first portion of the course examines personal selling from the standpoint of what makes a “good” salesperson – the skills, characteristics, and key behaviors important in professional selling, and in a more general sense the basis of persuasiveness and effective rhetoric in a commercial setting. The remainder of the course, and the majority of its focus, treats optimizing selling and the sales function from management’s perspective. This includes the use of sales process, technology, and decision science; but is also considers the importance of discretion, judgement, and autonomous decision making in a business-to-business sales force.</a:t>
                      </a:r>
                      <a:r>
                        <a:rPr lang="en-US" sz="800" kern="1200" dirty="0">
                          <a:solidFill>
                            <a:srgbClr val="454142"/>
                          </a:solidFill>
                          <a:effectLst/>
                          <a:latin typeface="+mn-lt"/>
                          <a:ea typeface="+mn-ea"/>
                          <a:cs typeface="+mn-cs"/>
                        </a:rPr>
                        <a:t> </a:t>
                      </a:r>
                      <a:r>
                        <a:rPr kumimoji="0" lang="en-US" sz="800" b="0" i="0" u="none" strike="noStrike" kern="1200" cap="none" spc="0" normalizeH="0" baseline="0" noProof="0" dirty="0">
                          <a:ln>
                            <a:noFill/>
                          </a:ln>
                          <a:solidFill>
                            <a:srgbClr val="454142"/>
                          </a:solidFill>
                          <a:effectLst/>
                          <a:uLnTx/>
                          <a:uFillTx/>
                          <a:latin typeface="+mn-lt"/>
                          <a:ea typeface="+mn-ea"/>
                          <a:cs typeface="+mn-cs"/>
                        </a:rPr>
                        <a:t>Click </a:t>
                      </a:r>
                      <a:r>
                        <a:rPr kumimoji="0" lang="en-US" sz="800" b="0" i="0" u="none" strike="noStrike" kern="1200" cap="none" spc="0" normalizeH="0" baseline="0" noProof="0" dirty="0">
                          <a:ln>
                            <a:noFill/>
                          </a:ln>
                          <a:solidFill>
                            <a:srgbClr val="454142"/>
                          </a:solidFill>
                          <a:effectLst/>
                          <a:uLnTx/>
                          <a:uFillTx/>
                          <a:latin typeface="+mn-lt"/>
                          <a:ea typeface="+mn-ea"/>
                          <a:cs typeface="+mn-cs"/>
                          <a:hlinkClick r:id="rId5"/>
                        </a:rPr>
                        <a:t>here</a:t>
                      </a:r>
                      <a:r>
                        <a:rPr kumimoji="0" lang="en-US" sz="800" b="0" i="0" u="none" strike="noStrike" kern="1200" cap="none" spc="0" normalizeH="0" baseline="0" noProof="0" dirty="0">
                          <a:ln>
                            <a:noFill/>
                          </a:ln>
                          <a:solidFill>
                            <a:srgbClr val="454142"/>
                          </a:solidFill>
                          <a:effectLst/>
                          <a:uLnTx/>
                          <a:uFillTx/>
                          <a:latin typeface="+mn-lt"/>
                          <a:ea typeface="+mn-ea"/>
                          <a:cs typeface="+mn-cs"/>
                        </a:rPr>
                        <a:t> to learn more and apply.</a:t>
                      </a:r>
                      <a:endParaRPr lang="en-US" sz="887" kern="1200" dirty="0">
                        <a:solidFill>
                          <a:schemeClr val="dk1"/>
                        </a:solidFill>
                        <a:effectLst/>
                        <a:latin typeface="+mn-lt"/>
                        <a:ea typeface="+mn-ea"/>
                        <a:cs typeface="+mn-cs"/>
                      </a:endParaRPr>
                    </a:p>
                  </a:txBody>
                  <a:tcPr marL="182880" marT="91440" marB="91440"/>
                </a:tc>
                <a:tc>
                  <a:txBody>
                    <a:bodyPr/>
                    <a:lstStyle/>
                    <a:p>
                      <a:pPr algn="ctr"/>
                      <a:r>
                        <a:rPr lang="en-US" sz="800" b="0" kern="1200">
                          <a:solidFill>
                            <a:srgbClr val="454142"/>
                          </a:solidFill>
                          <a:effectLst/>
                        </a:rPr>
                        <a:t>May 4-10, 2024</a:t>
                      </a:r>
                    </a:p>
                  </a:txBody>
                  <a:tcPr marT="91440" marB="91440" anchor="ctr"/>
                </a:tc>
                <a:tc>
                  <a:txBody>
                    <a:bodyPr/>
                    <a:lstStyle/>
                    <a:p>
                      <a:pPr algn="ctr"/>
                      <a:r>
                        <a:rPr lang="en-US" sz="800" b="0">
                          <a:solidFill>
                            <a:srgbClr val="454142"/>
                          </a:solidFill>
                        </a:rPr>
                        <a:t>$6,200</a:t>
                      </a:r>
                      <a:endParaRPr lang="en-US" sz="800" b="0" i="0">
                        <a:solidFill>
                          <a:srgbClr val="454142"/>
                        </a:solidFill>
                        <a:latin typeface="Arial Narrow" panose="020B0604020202020204" pitchFamily="34" charset="0"/>
                        <a:cs typeface="Arial Narrow" panose="020B0604020202020204" pitchFamily="34" charset="0"/>
                      </a:endParaRPr>
                    </a:p>
                  </a:txBody>
                  <a:tcPr marT="91440" marB="91440" anchor="ctr"/>
                </a:tc>
                <a:tc>
                  <a:txBody>
                    <a:bodyPr/>
                    <a:lstStyle/>
                    <a:p>
                      <a:pPr marL="0" marR="0" lvl="0" indent="0" algn="ctr" defTabSz="450408" rtl="0" eaLnBrk="1" fontAlgn="auto" latinLnBrk="0" hangingPunct="1">
                        <a:lnSpc>
                          <a:spcPct val="100000"/>
                        </a:lnSpc>
                        <a:spcBef>
                          <a:spcPts val="0"/>
                        </a:spcBef>
                        <a:spcAft>
                          <a:spcPts val="0"/>
                        </a:spcAft>
                        <a:buClrTx/>
                        <a:buSzTx/>
                        <a:buFontTx/>
                        <a:buNone/>
                        <a:tabLst/>
                        <a:defRPr/>
                      </a:pPr>
                      <a:r>
                        <a:rPr lang="en-US" sz="800">
                          <a:solidFill>
                            <a:srgbClr val="454142"/>
                          </a:solidFill>
                        </a:rPr>
                        <a:t>Analytics, Strategy, Marketing</a:t>
                      </a:r>
                    </a:p>
                  </a:txBody>
                  <a:tcPr marT="91440" marB="91440" anchor="ctr"/>
                </a:tc>
                <a:tc>
                  <a:txBody>
                    <a:bodyPr/>
                    <a:lstStyle/>
                    <a:p>
                      <a:pPr algn="ctr"/>
                      <a:r>
                        <a:rPr lang="en-US" sz="800">
                          <a:solidFill>
                            <a:srgbClr val="454142"/>
                          </a:solidFill>
                        </a:rPr>
                        <a:t>MBA-Level Course</a:t>
                      </a:r>
                    </a:p>
                  </a:txBody>
                  <a:tcPr marT="91440" marB="91440" anchor="ctr"/>
                </a:tc>
                <a:tc>
                  <a:txBody>
                    <a:bodyPr/>
                    <a:lstStyle/>
                    <a:p>
                      <a:pPr algn="ctr"/>
                      <a:r>
                        <a:rPr lang="en-US" sz="800">
                          <a:solidFill>
                            <a:srgbClr val="454142"/>
                          </a:solidFill>
                        </a:rPr>
                        <a:t>Live Online</a:t>
                      </a:r>
                    </a:p>
                  </a:txBody>
                  <a:tcPr marT="91440" marB="91440" anchor="ctr"/>
                </a:tc>
                <a:tc>
                  <a:txBody>
                    <a:bodyPr/>
                    <a:lstStyle/>
                    <a:p>
                      <a:pPr algn="ctr"/>
                      <a:r>
                        <a:rPr lang="en-US" sz="800" b="0" i="0" kern="1200">
                          <a:solidFill>
                            <a:srgbClr val="454142"/>
                          </a:solidFill>
                          <a:effectLst/>
                          <a:latin typeface="+mn-lt"/>
                          <a:ea typeface="+mn-ea"/>
                          <a:cs typeface="+mn-cs"/>
                        </a:rPr>
                        <a:t>Excellence in Business Certificate, Marketing Certificate</a:t>
                      </a:r>
                      <a:endParaRPr lang="en-US" sz="800">
                        <a:solidFill>
                          <a:srgbClr val="454142"/>
                        </a:solidFill>
                      </a:endParaRPr>
                    </a:p>
                  </a:txBody>
                  <a:tcPr marT="91440" marB="91440" anchor="ctr"/>
                </a:tc>
                <a:extLst>
                  <a:ext uri="{0D108BD9-81ED-4DB2-BD59-A6C34878D82A}">
                    <a16:rowId xmlns:a16="http://schemas.microsoft.com/office/drawing/2014/main" val="4196155292"/>
                  </a:ext>
                </a:extLst>
              </a:tr>
              <a:tr h="914400">
                <a:tc>
                  <a:txBody>
                    <a:bodyPr/>
                    <a:lstStyle/>
                    <a:p>
                      <a:r>
                        <a:rPr lang="en-US" sz="800" b="1" kern="1200" dirty="0">
                          <a:solidFill>
                            <a:srgbClr val="454142"/>
                          </a:solidFill>
                          <a:effectLst/>
                        </a:rPr>
                        <a:t>Executive Coaching Diploma Program (6 Module)</a:t>
                      </a:r>
                    </a:p>
                    <a:p>
                      <a:r>
                        <a:rPr lang="en-US" sz="800" b="0" kern="1200" dirty="0">
                          <a:solidFill>
                            <a:srgbClr val="454142"/>
                          </a:solidFill>
                          <a:effectLst/>
                        </a:rPr>
                        <a:t>The Executive Coaching Diploma develops your mindset, toolset, and skillset to enhance and formalize your coaching skills. This program equips and prepares coaches to act as catalysts for their executive clients in their personal and career development. The Executive Coaching Diploma consists of two parts – the Executive Coaching Foundations Certificate and the Advanced Executive Coaching Certificate – and provides participants with the training and mentor coach hours needed for the Associate Certified Coach (ACC) credential through the International Coach Federation (ICF). Application required. Click </a:t>
                      </a:r>
                      <a:r>
                        <a:rPr lang="en-US" sz="800" b="0" kern="1200" dirty="0">
                          <a:solidFill>
                            <a:srgbClr val="454142"/>
                          </a:solidFill>
                          <a:effectLst/>
                          <a:hlinkClick r:id="rId6"/>
                        </a:rPr>
                        <a:t>here</a:t>
                      </a:r>
                      <a:r>
                        <a:rPr lang="en-US" sz="800" b="0" kern="1200" dirty="0">
                          <a:solidFill>
                            <a:srgbClr val="454142"/>
                          </a:solidFill>
                          <a:effectLst/>
                        </a:rPr>
                        <a:t> to learn more and apply.</a:t>
                      </a:r>
                      <a:endParaRPr lang="en-US" sz="800" b="0" i="0" kern="1200" dirty="0">
                        <a:solidFill>
                          <a:srgbClr val="454142"/>
                        </a:solidFill>
                        <a:effectLst/>
                        <a:latin typeface="Arial Narrow" panose="020B0604020202020204" pitchFamily="34" charset="0"/>
                        <a:ea typeface="+mn-ea"/>
                        <a:cs typeface="Arial Narrow" panose="020B0604020202020204" pitchFamily="34" charset="0"/>
                      </a:endParaRPr>
                    </a:p>
                  </a:txBody>
                  <a:tcPr marL="182880" marT="91440" marB="91440"/>
                </a:tc>
                <a:tc>
                  <a:txBody>
                    <a:bodyPr/>
                    <a:lstStyle/>
                    <a:p>
                      <a:pPr marL="0" marR="0" lvl="0" indent="0" algn="ctr" defTabSz="450408" rtl="0" eaLnBrk="1" fontAlgn="auto" latinLnBrk="0" hangingPunct="1">
                        <a:lnSpc>
                          <a:spcPct val="100000"/>
                        </a:lnSpc>
                        <a:spcBef>
                          <a:spcPts val="0"/>
                        </a:spcBef>
                        <a:spcAft>
                          <a:spcPts val="0"/>
                        </a:spcAft>
                        <a:buClrTx/>
                        <a:buSzTx/>
                        <a:buFontTx/>
                        <a:buNone/>
                        <a:tabLst/>
                        <a:defRPr/>
                      </a:pPr>
                      <a:r>
                        <a:rPr lang="en-US" sz="800" b="0" kern="1200" dirty="0">
                          <a:solidFill>
                            <a:srgbClr val="454142"/>
                          </a:solidFill>
                          <a:effectLst/>
                        </a:rPr>
                        <a:t>Jul–Dec, </a:t>
                      </a:r>
                    </a:p>
                    <a:p>
                      <a:pPr algn="ctr"/>
                      <a:r>
                        <a:rPr lang="en-US" sz="800" b="0" kern="1200" dirty="0">
                          <a:solidFill>
                            <a:srgbClr val="454142"/>
                          </a:solidFill>
                          <a:effectLst/>
                        </a:rPr>
                        <a:t>2024</a:t>
                      </a:r>
                    </a:p>
                  </a:txBody>
                  <a:tcPr marT="91440" marB="91440" anchor="ctr"/>
                </a:tc>
                <a:tc>
                  <a:txBody>
                    <a:bodyPr/>
                    <a:lstStyle/>
                    <a:p>
                      <a:pPr algn="ctr"/>
                      <a:r>
                        <a:rPr lang="en-US" sz="800" b="0" dirty="0">
                          <a:solidFill>
                            <a:srgbClr val="454142"/>
                          </a:solidFill>
                        </a:rPr>
                        <a:t>$9,000</a:t>
                      </a:r>
                      <a:endParaRPr lang="en-US" sz="800" b="0" i="0" dirty="0">
                        <a:solidFill>
                          <a:srgbClr val="454142"/>
                        </a:solidFill>
                        <a:latin typeface="Arial Narrow" panose="020B0604020202020204" pitchFamily="34" charset="0"/>
                        <a:cs typeface="Arial Narrow" panose="020B0604020202020204" pitchFamily="34" charset="0"/>
                      </a:endParaRPr>
                    </a:p>
                  </a:txBody>
                  <a:tcPr marT="91440" marB="91440" anchor="ctr"/>
                </a:tc>
                <a:tc>
                  <a:txBody>
                    <a:bodyPr/>
                    <a:lstStyle/>
                    <a:p>
                      <a:pPr marL="0" marR="0" lvl="0" indent="0" algn="ctr" defTabSz="450408" rtl="0" eaLnBrk="1" fontAlgn="auto" latinLnBrk="0" hangingPunct="1">
                        <a:lnSpc>
                          <a:spcPct val="100000"/>
                        </a:lnSpc>
                        <a:spcBef>
                          <a:spcPts val="0"/>
                        </a:spcBef>
                        <a:spcAft>
                          <a:spcPts val="0"/>
                        </a:spcAft>
                        <a:buClrTx/>
                        <a:buSzTx/>
                        <a:buFontTx/>
                        <a:buNone/>
                        <a:tabLst/>
                        <a:defRPr/>
                      </a:pPr>
                      <a:r>
                        <a:rPr lang="en-US" sz="800" dirty="0">
                          <a:solidFill>
                            <a:srgbClr val="454142"/>
                          </a:solidFill>
                        </a:rPr>
                        <a:t>Leadership</a:t>
                      </a:r>
                    </a:p>
                  </a:txBody>
                  <a:tcPr marT="91440" marB="91440" anchor="ctr"/>
                </a:tc>
                <a:tc>
                  <a:txBody>
                    <a:bodyPr/>
                    <a:lstStyle/>
                    <a:p>
                      <a:pPr algn="ctr"/>
                      <a:r>
                        <a:rPr lang="en-US" sz="800" dirty="0">
                          <a:solidFill>
                            <a:srgbClr val="454142"/>
                          </a:solidFill>
                        </a:rPr>
                        <a:t>Modular Program</a:t>
                      </a:r>
                    </a:p>
                  </a:txBody>
                  <a:tcPr marT="91440" marB="91440" anchor="ctr"/>
                </a:tc>
                <a:tc>
                  <a:txBody>
                    <a:bodyPr/>
                    <a:lstStyle/>
                    <a:p>
                      <a:pPr algn="ctr"/>
                      <a:r>
                        <a:rPr lang="en-US" sz="800" dirty="0">
                          <a:solidFill>
                            <a:srgbClr val="454142"/>
                          </a:solidFill>
                        </a:rPr>
                        <a:t>Live Online</a:t>
                      </a:r>
                    </a:p>
                  </a:txBody>
                  <a:tcPr marT="91440" marB="91440" anchor="ctr"/>
                </a:tc>
                <a:tc>
                  <a:txBody>
                    <a:bodyPr/>
                    <a:lstStyle/>
                    <a:p>
                      <a:pPr algn="ctr"/>
                      <a:r>
                        <a:rPr lang="en-US" sz="800" dirty="0">
                          <a:solidFill>
                            <a:srgbClr val="454142"/>
                          </a:solidFill>
                        </a:rPr>
                        <a:t>Excellence in Business Certificate, </a:t>
                      </a:r>
                      <a:r>
                        <a:rPr lang="en-US" sz="800" b="0" i="0" kern="1200" dirty="0">
                          <a:solidFill>
                            <a:srgbClr val="454142"/>
                          </a:solidFill>
                          <a:effectLst/>
                          <a:latin typeface="+mn-lt"/>
                          <a:ea typeface="+mn-ea"/>
                          <a:cs typeface="+mn-cs"/>
                        </a:rPr>
                        <a:t>Roberto C. Goizueta Leadership Certificate</a:t>
                      </a:r>
                      <a:endParaRPr lang="en-US" sz="800" dirty="0">
                        <a:solidFill>
                          <a:srgbClr val="454142"/>
                        </a:solidFill>
                      </a:endParaRPr>
                    </a:p>
                  </a:txBody>
                  <a:tcPr marT="91440" marB="91440" anchor="ctr"/>
                </a:tc>
                <a:extLst>
                  <a:ext uri="{0D108BD9-81ED-4DB2-BD59-A6C34878D82A}">
                    <a16:rowId xmlns:a16="http://schemas.microsoft.com/office/drawing/2014/main" val="3413268720"/>
                  </a:ext>
                </a:extLst>
              </a:tr>
            </a:tbl>
          </a:graphicData>
        </a:graphic>
      </p:graphicFrame>
    </p:spTree>
    <p:extLst>
      <p:ext uri="{BB962C8B-B14F-4D97-AF65-F5344CB8AC3E}">
        <p14:creationId xmlns:p14="http://schemas.microsoft.com/office/powerpoint/2010/main" val="15334597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Autofit/>
          </a:bodyPr>
          <a:lstStyle/>
          <a:p>
            <a:r>
              <a:rPr lang="en-US" sz="1800" b="1">
                <a:latin typeface="Arial Narrow" panose="020B0604020202020204" pitchFamily="34" charset="0"/>
                <a:cs typeface="Arial Narrow" panose="020B0604020202020204" pitchFamily="34" charset="0"/>
              </a:rPr>
              <a:t>2024 Emory Executive Education Courses &amp; Programs</a:t>
            </a:r>
          </a:p>
        </p:txBody>
      </p:sp>
      <p:graphicFrame>
        <p:nvGraphicFramePr>
          <p:cNvPr id="2" name="Table 2">
            <a:extLst>
              <a:ext uri="{FF2B5EF4-FFF2-40B4-BE49-F238E27FC236}">
                <a16:creationId xmlns:a16="http://schemas.microsoft.com/office/drawing/2014/main" id="{FA8CC698-C909-8543-8613-A1DCA8FADE65}"/>
              </a:ext>
            </a:extLst>
          </p:cNvPr>
          <p:cNvGraphicFramePr>
            <a:graphicFrameLocks noGrp="1"/>
          </p:cNvGraphicFramePr>
          <p:nvPr>
            <p:extLst>
              <p:ext uri="{D42A27DB-BD31-4B8C-83A1-F6EECF244321}">
                <p14:modId xmlns:p14="http://schemas.microsoft.com/office/powerpoint/2010/main" val="3564952507"/>
              </p:ext>
            </p:extLst>
          </p:nvPr>
        </p:nvGraphicFramePr>
        <p:xfrm>
          <a:off x="312516" y="970511"/>
          <a:ext cx="9465277" cy="5831378"/>
        </p:xfrm>
        <a:graphic>
          <a:graphicData uri="http://schemas.openxmlformats.org/drawingml/2006/table">
            <a:tbl>
              <a:tblPr firstRow="1" bandRow="1">
                <a:tableStyleId>{F5AB1C69-6EDB-4FF4-983F-18BD219EF322}</a:tableStyleId>
              </a:tblPr>
              <a:tblGrid>
                <a:gridCol w="4427839">
                  <a:extLst>
                    <a:ext uri="{9D8B030D-6E8A-4147-A177-3AD203B41FA5}">
                      <a16:colId xmlns:a16="http://schemas.microsoft.com/office/drawing/2014/main" val="2825053960"/>
                    </a:ext>
                  </a:extLst>
                </a:gridCol>
                <a:gridCol w="844062">
                  <a:extLst>
                    <a:ext uri="{9D8B030D-6E8A-4147-A177-3AD203B41FA5}">
                      <a16:colId xmlns:a16="http://schemas.microsoft.com/office/drawing/2014/main" val="2194143193"/>
                    </a:ext>
                  </a:extLst>
                </a:gridCol>
                <a:gridCol w="633046">
                  <a:extLst>
                    <a:ext uri="{9D8B030D-6E8A-4147-A177-3AD203B41FA5}">
                      <a16:colId xmlns:a16="http://schemas.microsoft.com/office/drawing/2014/main" val="2068267983"/>
                    </a:ext>
                  </a:extLst>
                </a:gridCol>
                <a:gridCol w="844061">
                  <a:extLst>
                    <a:ext uri="{9D8B030D-6E8A-4147-A177-3AD203B41FA5}">
                      <a16:colId xmlns:a16="http://schemas.microsoft.com/office/drawing/2014/main" val="932853046"/>
                    </a:ext>
                  </a:extLst>
                </a:gridCol>
                <a:gridCol w="703385">
                  <a:extLst>
                    <a:ext uri="{9D8B030D-6E8A-4147-A177-3AD203B41FA5}">
                      <a16:colId xmlns:a16="http://schemas.microsoft.com/office/drawing/2014/main" val="3966931585"/>
                    </a:ext>
                  </a:extLst>
                </a:gridCol>
                <a:gridCol w="773723">
                  <a:extLst>
                    <a:ext uri="{9D8B030D-6E8A-4147-A177-3AD203B41FA5}">
                      <a16:colId xmlns:a16="http://schemas.microsoft.com/office/drawing/2014/main" val="1523591321"/>
                    </a:ext>
                  </a:extLst>
                </a:gridCol>
                <a:gridCol w="1239161">
                  <a:extLst>
                    <a:ext uri="{9D8B030D-6E8A-4147-A177-3AD203B41FA5}">
                      <a16:colId xmlns:a16="http://schemas.microsoft.com/office/drawing/2014/main" val="29926417"/>
                    </a:ext>
                  </a:extLst>
                </a:gridCol>
              </a:tblGrid>
              <a:tr h="274320">
                <a:tc>
                  <a:txBody>
                    <a:bodyPr/>
                    <a:lstStyle/>
                    <a:p>
                      <a:pPr marL="0" marR="0" lvl="0" indent="0" algn="l" defTabSz="582930" rtl="0" eaLnBrk="1" fontAlgn="auto" latinLnBrk="0" hangingPunct="1">
                        <a:lnSpc>
                          <a:spcPct val="100000"/>
                        </a:lnSpc>
                        <a:spcBef>
                          <a:spcPts val="0"/>
                        </a:spcBef>
                        <a:spcAft>
                          <a:spcPts val="0"/>
                        </a:spcAft>
                        <a:buClrTx/>
                        <a:buSzTx/>
                        <a:buFontTx/>
                        <a:buNone/>
                        <a:tabLst/>
                        <a:defRPr/>
                      </a:pPr>
                      <a:r>
                        <a:rPr lang="en-US" sz="800" b="1" kern="1200">
                          <a:solidFill>
                            <a:srgbClr val="454142"/>
                          </a:solidFill>
                          <a:effectLst/>
                        </a:rPr>
                        <a:t>COURSE NAME</a:t>
                      </a:r>
                      <a:endParaRPr lang="en-US" sz="800" b="1" kern="1200">
                        <a:solidFill>
                          <a:srgbClr val="454142"/>
                        </a:solidFill>
                        <a:effectLst/>
                        <a:latin typeface="Times" pitchFamily="2" charset="0"/>
                        <a:ea typeface="+mn-ea"/>
                        <a:cs typeface="+mn-cs"/>
                      </a:endParaRPr>
                    </a:p>
                  </a:txBody>
                  <a:tcPr marL="182880" marT="35329" marB="35329" anchor="ctr">
                    <a:solidFill>
                      <a:schemeClr val="accent2"/>
                    </a:solidFill>
                  </a:tcPr>
                </a:tc>
                <a:tc>
                  <a:txBody>
                    <a:bodyPr/>
                    <a:lstStyle/>
                    <a:p>
                      <a:pPr algn="ctr"/>
                      <a:r>
                        <a:rPr lang="en-US" sz="800">
                          <a:solidFill>
                            <a:srgbClr val="454142"/>
                          </a:solidFill>
                        </a:rPr>
                        <a:t>DATE</a:t>
                      </a:r>
                      <a:endParaRPr lang="en-US" sz="800">
                        <a:solidFill>
                          <a:srgbClr val="454142"/>
                        </a:solidFill>
                        <a:latin typeface="Times" pitchFamily="2" charset="0"/>
                      </a:endParaRPr>
                    </a:p>
                  </a:txBody>
                  <a:tcPr marL="70658" marR="70658" marT="35329" marB="35329" anchor="ctr">
                    <a:solidFill>
                      <a:schemeClr val="accent2"/>
                    </a:solidFill>
                  </a:tcPr>
                </a:tc>
                <a:tc>
                  <a:txBody>
                    <a:bodyPr/>
                    <a:lstStyle/>
                    <a:p>
                      <a:pPr algn="ctr"/>
                      <a:r>
                        <a:rPr lang="en-US" sz="800" b="1" kern="1200">
                          <a:solidFill>
                            <a:srgbClr val="454142"/>
                          </a:solidFill>
                          <a:effectLst/>
                        </a:rPr>
                        <a:t>COURSE FEE</a:t>
                      </a:r>
                      <a:endParaRPr lang="en-US" sz="800">
                        <a:solidFill>
                          <a:srgbClr val="454142"/>
                        </a:solidFill>
                        <a:latin typeface="Times" pitchFamily="2" charset="0"/>
                      </a:endParaRPr>
                    </a:p>
                  </a:txBody>
                  <a:tcPr marL="70658" marR="70658" marT="35329" marB="35329" anchor="ctr">
                    <a:solidFill>
                      <a:schemeClr val="accent2"/>
                    </a:solidFill>
                  </a:tcPr>
                </a:tc>
                <a:tc>
                  <a:txBody>
                    <a:bodyPr/>
                    <a:lstStyle/>
                    <a:p>
                      <a:pPr algn="ctr"/>
                      <a:r>
                        <a:rPr lang="en-US" sz="800" b="1" kern="1200">
                          <a:solidFill>
                            <a:srgbClr val="454142"/>
                          </a:solidFill>
                          <a:effectLst/>
                        </a:rPr>
                        <a:t>TOPIC</a:t>
                      </a:r>
                      <a:endParaRPr lang="en-US" sz="800">
                        <a:solidFill>
                          <a:srgbClr val="454142"/>
                        </a:solidFill>
                        <a:latin typeface="Times" pitchFamily="2" charset="0"/>
                      </a:endParaRPr>
                    </a:p>
                  </a:txBody>
                  <a:tcPr marL="70658" marR="70658" marT="35329" marB="35329" anchor="ctr">
                    <a:solidFill>
                      <a:schemeClr val="accent2"/>
                    </a:solidFill>
                  </a:tcPr>
                </a:tc>
                <a:tc>
                  <a:txBody>
                    <a:bodyPr/>
                    <a:lstStyle/>
                    <a:p>
                      <a:pPr algn="ctr"/>
                      <a:r>
                        <a:rPr lang="en-US" sz="800" b="1" kern="1200">
                          <a:solidFill>
                            <a:srgbClr val="454142"/>
                          </a:solidFill>
                          <a:effectLst/>
                        </a:rPr>
                        <a:t>TYPE</a:t>
                      </a:r>
                      <a:endParaRPr lang="en-US" sz="800">
                        <a:solidFill>
                          <a:srgbClr val="454142"/>
                        </a:solidFill>
                        <a:latin typeface="Times" pitchFamily="2" charset="0"/>
                      </a:endParaRPr>
                    </a:p>
                  </a:txBody>
                  <a:tcPr marL="70658" marR="70658" marT="35329" marB="35329" anchor="ctr">
                    <a:solidFill>
                      <a:schemeClr val="accent2"/>
                    </a:solidFill>
                  </a:tcPr>
                </a:tc>
                <a:tc>
                  <a:txBody>
                    <a:bodyPr/>
                    <a:lstStyle/>
                    <a:p>
                      <a:pPr algn="ctr"/>
                      <a:r>
                        <a:rPr lang="en-US" sz="800" b="1" kern="1200">
                          <a:solidFill>
                            <a:srgbClr val="454142"/>
                          </a:solidFill>
                          <a:effectLst/>
                        </a:rPr>
                        <a:t>FORMAT</a:t>
                      </a:r>
                      <a:endParaRPr lang="en-US" sz="800">
                        <a:solidFill>
                          <a:srgbClr val="454142"/>
                        </a:solidFill>
                        <a:latin typeface="Times" pitchFamily="2" charset="0"/>
                      </a:endParaRPr>
                    </a:p>
                  </a:txBody>
                  <a:tcPr marL="70658" marR="70658" marT="35329" marB="35329" anchor="ctr">
                    <a:solidFill>
                      <a:schemeClr val="accent2"/>
                    </a:solidFill>
                  </a:tcPr>
                </a:tc>
                <a:tc>
                  <a:txBody>
                    <a:bodyPr/>
                    <a:lstStyle/>
                    <a:p>
                      <a:pPr algn="ctr"/>
                      <a:r>
                        <a:rPr lang="en-US" sz="800" b="1" kern="1200">
                          <a:solidFill>
                            <a:srgbClr val="454142"/>
                          </a:solidFill>
                          <a:effectLst/>
                        </a:rPr>
                        <a:t>CERTIFICATE</a:t>
                      </a:r>
                      <a:endParaRPr lang="en-US" sz="800">
                        <a:solidFill>
                          <a:srgbClr val="454142"/>
                        </a:solidFill>
                        <a:latin typeface="Times" pitchFamily="2" charset="0"/>
                      </a:endParaRPr>
                    </a:p>
                  </a:txBody>
                  <a:tcPr marL="70658" marR="70658" marT="35329" marB="35329" anchor="ctr">
                    <a:solidFill>
                      <a:schemeClr val="accent2"/>
                    </a:solidFill>
                  </a:tcPr>
                </a:tc>
                <a:extLst>
                  <a:ext uri="{0D108BD9-81ED-4DB2-BD59-A6C34878D82A}">
                    <a16:rowId xmlns:a16="http://schemas.microsoft.com/office/drawing/2014/main" val="4040834437"/>
                  </a:ext>
                </a:extLst>
              </a:tr>
              <a:tr h="822960">
                <a:tc>
                  <a:txBody>
                    <a:bodyPr/>
                    <a:lstStyle/>
                    <a:p>
                      <a:r>
                        <a:rPr lang="en-US" sz="800" b="1" kern="1200" dirty="0">
                          <a:solidFill>
                            <a:srgbClr val="454142"/>
                          </a:solidFill>
                          <a:effectLst/>
                        </a:rPr>
                        <a:t>Goizueta Executive Women’s Leadership Program</a:t>
                      </a:r>
                    </a:p>
                    <a:p>
                      <a:r>
                        <a:rPr lang="en-US" sz="800" kern="1200" dirty="0">
                          <a:solidFill>
                            <a:srgbClr val="454142"/>
                          </a:solidFill>
                          <a:effectLst/>
                          <a:latin typeface="+mn-lt"/>
                          <a:ea typeface="+mn-ea"/>
                          <a:cs typeface="+mn-cs"/>
                        </a:rPr>
                        <a:t>In the Goizueta Executive Women’s Leadership Program, you’ll examine the power of storytelling, develop a personal leadership narrative, and discover how you can leverage your own story to drive your organization’s culture, strategy, and direction. Click </a:t>
                      </a:r>
                      <a:r>
                        <a:rPr lang="en-US" sz="800" kern="1200" dirty="0">
                          <a:solidFill>
                            <a:srgbClr val="454142"/>
                          </a:solidFill>
                          <a:effectLst/>
                          <a:latin typeface="+mn-lt"/>
                          <a:ea typeface="+mn-ea"/>
                          <a:cs typeface="+mn-cs"/>
                          <a:hlinkClick r:id="rId2"/>
                        </a:rPr>
                        <a:t>here</a:t>
                      </a:r>
                      <a:r>
                        <a:rPr lang="en-US" sz="800" kern="1200" dirty="0">
                          <a:solidFill>
                            <a:srgbClr val="454142"/>
                          </a:solidFill>
                          <a:effectLst/>
                          <a:latin typeface="+mn-lt"/>
                          <a:ea typeface="+mn-ea"/>
                          <a:cs typeface="+mn-cs"/>
                        </a:rPr>
                        <a:t> to learn more and register.</a:t>
                      </a:r>
                      <a:endParaRPr lang="en-US" sz="887" kern="1200" dirty="0">
                        <a:solidFill>
                          <a:schemeClr val="dk1"/>
                        </a:solidFill>
                        <a:effectLst/>
                        <a:latin typeface="+mn-lt"/>
                        <a:ea typeface="+mn-ea"/>
                        <a:cs typeface="+mn-cs"/>
                      </a:endParaRPr>
                    </a:p>
                  </a:txBody>
                  <a:tcPr marL="182880" marT="91440" marB="91440"/>
                </a:tc>
                <a:tc>
                  <a:txBody>
                    <a:bodyPr/>
                    <a:lstStyle/>
                    <a:p>
                      <a:pPr algn="ctr"/>
                      <a:r>
                        <a:rPr lang="en-US" sz="800" b="0" kern="1200" dirty="0">
                          <a:solidFill>
                            <a:srgbClr val="454142"/>
                          </a:solidFill>
                          <a:effectLst/>
                        </a:rPr>
                        <a:t>Sep 24 –</a:t>
                      </a:r>
                    </a:p>
                    <a:p>
                      <a:pPr algn="ctr"/>
                      <a:r>
                        <a:rPr lang="en-US" sz="800" b="0" kern="1200" dirty="0">
                          <a:solidFill>
                            <a:srgbClr val="454142"/>
                          </a:solidFill>
                          <a:effectLst/>
                        </a:rPr>
                        <a:t>Oct 22, 2024</a:t>
                      </a:r>
                    </a:p>
                  </a:txBody>
                  <a:tcPr marT="91440" marB="91440" anchor="ctr"/>
                </a:tc>
                <a:tc>
                  <a:txBody>
                    <a:bodyPr/>
                    <a:lstStyle/>
                    <a:p>
                      <a:pPr algn="ctr"/>
                      <a:r>
                        <a:rPr lang="en-US" sz="800" b="0" dirty="0">
                          <a:solidFill>
                            <a:srgbClr val="454142"/>
                          </a:solidFill>
                        </a:rPr>
                        <a:t>$7,200</a:t>
                      </a:r>
                      <a:endParaRPr lang="en-US" sz="800" b="0" i="0" dirty="0">
                        <a:solidFill>
                          <a:srgbClr val="454142"/>
                        </a:solidFill>
                        <a:latin typeface="Arial Narrow" panose="020B0604020202020204" pitchFamily="34" charset="0"/>
                        <a:cs typeface="Arial Narrow" panose="020B0604020202020204" pitchFamily="34" charset="0"/>
                      </a:endParaRPr>
                    </a:p>
                  </a:txBody>
                  <a:tcPr marT="91440" marB="91440" anchor="ctr"/>
                </a:tc>
                <a:tc>
                  <a:txBody>
                    <a:bodyPr/>
                    <a:lstStyle/>
                    <a:p>
                      <a:pPr algn="ctr"/>
                      <a:r>
                        <a:rPr lang="en-US" sz="800" dirty="0">
                          <a:solidFill>
                            <a:srgbClr val="454142"/>
                          </a:solidFill>
                        </a:rPr>
                        <a:t>Leadership, Innovation, Strategy</a:t>
                      </a:r>
                    </a:p>
                  </a:txBody>
                  <a:tcPr marT="91440" marB="91440" anchor="ctr"/>
                </a:tc>
                <a:tc>
                  <a:txBody>
                    <a:bodyPr/>
                    <a:lstStyle/>
                    <a:p>
                      <a:pPr algn="ctr"/>
                      <a:r>
                        <a:rPr lang="en-US" sz="800" dirty="0">
                          <a:solidFill>
                            <a:srgbClr val="454142"/>
                          </a:solidFill>
                        </a:rPr>
                        <a:t>Modular Program</a:t>
                      </a:r>
                    </a:p>
                  </a:txBody>
                  <a:tcPr marT="91440" marB="91440" anchor="ctr"/>
                </a:tc>
                <a:tc>
                  <a:txBody>
                    <a:bodyPr/>
                    <a:lstStyle/>
                    <a:p>
                      <a:pPr algn="ctr"/>
                      <a:r>
                        <a:rPr lang="en-US" sz="800" dirty="0">
                          <a:solidFill>
                            <a:srgbClr val="454142"/>
                          </a:solidFill>
                        </a:rPr>
                        <a:t>In-Person &amp; Live Online</a:t>
                      </a:r>
                    </a:p>
                  </a:txBody>
                  <a:tcPr marT="91440" marB="91440" anchor="ctr"/>
                </a:tc>
                <a:tc>
                  <a:txBody>
                    <a:bodyPr/>
                    <a:lstStyle/>
                    <a:p>
                      <a:pPr algn="ctr"/>
                      <a:r>
                        <a:rPr lang="en-US" sz="800" b="0" i="0" kern="1200" dirty="0">
                          <a:solidFill>
                            <a:srgbClr val="454142"/>
                          </a:solidFill>
                          <a:effectLst/>
                          <a:latin typeface="+mn-lt"/>
                          <a:ea typeface="+mn-ea"/>
                          <a:cs typeface="+mn-cs"/>
                        </a:rPr>
                        <a:t>Excellence in Business Certificate, Roberto C. Goizueta Leadership Certificate</a:t>
                      </a:r>
                      <a:endParaRPr lang="en-US" sz="800" dirty="0">
                        <a:solidFill>
                          <a:srgbClr val="454142"/>
                        </a:solidFill>
                      </a:endParaRPr>
                    </a:p>
                  </a:txBody>
                  <a:tcPr marT="91440" marB="91440" anchor="ctr"/>
                </a:tc>
                <a:extLst>
                  <a:ext uri="{0D108BD9-81ED-4DB2-BD59-A6C34878D82A}">
                    <a16:rowId xmlns:a16="http://schemas.microsoft.com/office/drawing/2014/main" val="1535919485"/>
                  </a:ext>
                </a:extLst>
              </a:tr>
              <a:tr h="914400">
                <a:tc>
                  <a:txBody>
                    <a:bodyPr/>
                    <a:lstStyle/>
                    <a:p>
                      <a:r>
                        <a:rPr lang="en-US" sz="800" b="1" kern="1200">
                          <a:solidFill>
                            <a:srgbClr val="454142"/>
                          </a:solidFill>
                          <a:effectLst/>
                        </a:rPr>
                        <a:t>Executive Communication &amp; Leadership Presence</a:t>
                      </a:r>
                    </a:p>
                    <a:p>
                      <a:r>
                        <a:rPr lang="en-US" sz="800" b="0" kern="1200">
                          <a:solidFill>
                            <a:srgbClr val="454142"/>
                          </a:solidFill>
                          <a:effectLst/>
                        </a:rPr>
                        <a:t>Build confidence and inspire action among internal and external audiences with an effective, consistent messaging strategy and tactics for becoming a more observant and effective communicator. Learn how to guide your organization through any challenge or obstacle. Click </a:t>
                      </a:r>
                      <a:r>
                        <a:rPr lang="en-US" sz="800" b="0" kern="1200">
                          <a:solidFill>
                            <a:srgbClr val="454142"/>
                          </a:solidFill>
                          <a:effectLst/>
                          <a:hlinkClick r:id="rId3"/>
                        </a:rPr>
                        <a:t>here</a:t>
                      </a:r>
                      <a:r>
                        <a:rPr lang="en-US" sz="800" b="0" kern="1200">
                          <a:solidFill>
                            <a:srgbClr val="454142"/>
                          </a:solidFill>
                          <a:effectLst/>
                        </a:rPr>
                        <a:t> to learn more and register.</a:t>
                      </a:r>
                      <a:endParaRPr lang="en-US" sz="800" b="0" i="0" kern="1200">
                        <a:solidFill>
                          <a:srgbClr val="454142"/>
                        </a:solidFill>
                        <a:effectLst/>
                        <a:latin typeface="Arial Narrow" panose="020B0604020202020204" pitchFamily="34" charset="0"/>
                        <a:ea typeface="+mn-ea"/>
                        <a:cs typeface="Arial Narrow" panose="020B0604020202020204" pitchFamily="34" charset="0"/>
                      </a:endParaRPr>
                    </a:p>
                  </a:txBody>
                  <a:tcPr marL="182880" marT="91440" marB="91440"/>
                </a:tc>
                <a:tc>
                  <a:txBody>
                    <a:bodyPr/>
                    <a:lstStyle/>
                    <a:p>
                      <a:pPr marL="0" marR="0" lvl="0" indent="0" algn="ctr" defTabSz="450408" rtl="0" eaLnBrk="1" fontAlgn="auto" latinLnBrk="0" hangingPunct="1">
                        <a:lnSpc>
                          <a:spcPct val="100000"/>
                        </a:lnSpc>
                        <a:spcBef>
                          <a:spcPts val="0"/>
                        </a:spcBef>
                        <a:spcAft>
                          <a:spcPts val="0"/>
                        </a:spcAft>
                        <a:buClrTx/>
                        <a:buSzTx/>
                        <a:buFontTx/>
                        <a:buNone/>
                        <a:tabLst/>
                        <a:defRPr/>
                      </a:pPr>
                      <a:r>
                        <a:rPr lang="en-US" sz="800" kern="1200">
                          <a:solidFill>
                            <a:srgbClr val="454142"/>
                          </a:solidFill>
                          <a:effectLst/>
                          <a:latin typeface="+mn-lt"/>
                          <a:ea typeface="+mn-ea"/>
                          <a:cs typeface="+mn-cs"/>
                        </a:rPr>
                        <a:t>Oct 2-3, </a:t>
                      </a:r>
                    </a:p>
                    <a:p>
                      <a:pPr marL="0" marR="0" lvl="0" indent="0" algn="ctr" defTabSz="450408" rtl="0" eaLnBrk="1" fontAlgn="auto" latinLnBrk="0" hangingPunct="1">
                        <a:lnSpc>
                          <a:spcPct val="100000"/>
                        </a:lnSpc>
                        <a:spcBef>
                          <a:spcPts val="0"/>
                        </a:spcBef>
                        <a:spcAft>
                          <a:spcPts val="0"/>
                        </a:spcAft>
                        <a:buClrTx/>
                        <a:buSzTx/>
                        <a:buFontTx/>
                        <a:buNone/>
                        <a:tabLst/>
                        <a:defRPr/>
                      </a:pPr>
                      <a:r>
                        <a:rPr lang="en-US" sz="800" kern="1200">
                          <a:solidFill>
                            <a:srgbClr val="454142"/>
                          </a:solidFill>
                          <a:effectLst/>
                          <a:latin typeface="+mn-lt"/>
                          <a:ea typeface="+mn-ea"/>
                          <a:cs typeface="+mn-cs"/>
                        </a:rPr>
                        <a:t>2024</a:t>
                      </a:r>
                    </a:p>
                  </a:txBody>
                  <a:tcPr marT="91440" marB="91440" anchor="ctr"/>
                </a:tc>
                <a:tc>
                  <a:txBody>
                    <a:bodyPr/>
                    <a:lstStyle/>
                    <a:p>
                      <a:pPr marL="0" marR="0" lvl="0" indent="0" algn="ctr" defTabSz="450408" rtl="0" eaLnBrk="1" fontAlgn="auto" latinLnBrk="0" hangingPunct="1">
                        <a:lnSpc>
                          <a:spcPct val="100000"/>
                        </a:lnSpc>
                        <a:spcBef>
                          <a:spcPts val="0"/>
                        </a:spcBef>
                        <a:spcAft>
                          <a:spcPts val="0"/>
                        </a:spcAft>
                        <a:buClrTx/>
                        <a:buSzTx/>
                        <a:buFontTx/>
                        <a:buNone/>
                        <a:tabLst/>
                        <a:defRPr/>
                      </a:pPr>
                      <a:r>
                        <a:rPr lang="en-US" sz="800" b="0" kern="1200">
                          <a:solidFill>
                            <a:srgbClr val="454142"/>
                          </a:solidFill>
                          <a:effectLst/>
                        </a:rPr>
                        <a:t>$2,495</a:t>
                      </a:r>
                      <a:endParaRPr lang="en-US" sz="800" b="0" i="0" kern="1200">
                        <a:solidFill>
                          <a:srgbClr val="454142"/>
                        </a:solidFill>
                        <a:effectLst/>
                        <a:latin typeface="Arial Narrow" panose="020B0604020202020204" pitchFamily="34" charset="0"/>
                        <a:ea typeface="+mn-ea"/>
                        <a:cs typeface="Arial Narrow" panose="020B0604020202020204" pitchFamily="34" charset="0"/>
                      </a:endParaRPr>
                    </a:p>
                  </a:txBody>
                  <a:tcPr marT="91440" marB="91440" anchor="ctr"/>
                </a:tc>
                <a:tc>
                  <a:txBody>
                    <a:bodyPr/>
                    <a:lstStyle/>
                    <a:p>
                      <a:pPr marL="0" marR="0" lvl="0" indent="0" algn="ctr" defTabSz="450408" rtl="0" eaLnBrk="1" fontAlgn="auto" latinLnBrk="0" hangingPunct="1">
                        <a:lnSpc>
                          <a:spcPct val="100000"/>
                        </a:lnSpc>
                        <a:spcBef>
                          <a:spcPts val="0"/>
                        </a:spcBef>
                        <a:spcAft>
                          <a:spcPts val="0"/>
                        </a:spcAft>
                        <a:buClrTx/>
                        <a:buSzTx/>
                        <a:buFontTx/>
                        <a:buNone/>
                        <a:tabLst/>
                        <a:defRPr/>
                      </a:pPr>
                      <a:r>
                        <a:rPr lang="en-US" sz="800">
                          <a:solidFill>
                            <a:srgbClr val="454142"/>
                          </a:solidFill>
                        </a:rPr>
                        <a:t>Leadership, Strategy</a:t>
                      </a:r>
                    </a:p>
                  </a:txBody>
                  <a:tcPr marT="91440" marB="91440" anchor="ctr"/>
                </a:tc>
                <a:tc>
                  <a:txBody>
                    <a:bodyPr/>
                    <a:lstStyle/>
                    <a:p>
                      <a:pPr algn="ctr"/>
                      <a:r>
                        <a:rPr lang="en-US" sz="800">
                          <a:solidFill>
                            <a:srgbClr val="454142"/>
                          </a:solidFill>
                        </a:rPr>
                        <a:t>Short Course</a:t>
                      </a:r>
                    </a:p>
                  </a:txBody>
                  <a:tcPr marT="91440" marB="91440" anchor="ctr"/>
                </a:tc>
                <a:tc>
                  <a:txBody>
                    <a:bodyPr/>
                    <a:lstStyle/>
                    <a:p>
                      <a:pPr algn="ctr"/>
                      <a:r>
                        <a:rPr lang="en-US" sz="800">
                          <a:solidFill>
                            <a:srgbClr val="454142"/>
                          </a:solidFill>
                        </a:rPr>
                        <a:t>In-Person</a:t>
                      </a:r>
                    </a:p>
                  </a:txBody>
                  <a:tcPr marT="91440" marB="91440" anchor="ctr"/>
                </a:tc>
                <a:tc>
                  <a:txBody>
                    <a:bodyPr/>
                    <a:lstStyle/>
                    <a:p>
                      <a:pPr algn="ctr"/>
                      <a:r>
                        <a:rPr lang="en-US" sz="800" b="0" i="0" kern="1200" dirty="0">
                          <a:solidFill>
                            <a:srgbClr val="454142"/>
                          </a:solidFill>
                          <a:effectLst/>
                          <a:latin typeface="+mn-lt"/>
                          <a:ea typeface="+mn-ea"/>
                          <a:cs typeface="+mn-cs"/>
                        </a:rPr>
                        <a:t>Excellence in Business Certificate, Roberto C. Goizueta Leadership Certificate</a:t>
                      </a:r>
                      <a:endParaRPr lang="en-US" sz="800" dirty="0">
                        <a:solidFill>
                          <a:srgbClr val="454142"/>
                        </a:solidFill>
                      </a:endParaRPr>
                    </a:p>
                  </a:txBody>
                  <a:tcPr marT="91440" marB="91440" anchor="ctr"/>
                </a:tc>
                <a:extLst>
                  <a:ext uri="{0D108BD9-81ED-4DB2-BD59-A6C34878D82A}">
                    <a16:rowId xmlns:a16="http://schemas.microsoft.com/office/drawing/2014/main" val="2657824614"/>
                  </a:ext>
                </a:extLst>
              </a:tr>
              <a:tr h="914400">
                <a:tc>
                  <a:txBody>
                    <a:bodyPr/>
                    <a:lstStyle/>
                    <a:p>
                      <a:r>
                        <a:rPr lang="en-US" sz="800" b="1" kern="1200" dirty="0">
                          <a:solidFill>
                            <a:srgbClr val="454142"/>
                          </a:solidFill>
                          <a:effectLst/>
                          <a:latin typeface="+mn-lt"/>
                          <a:ea typeface="+mn-ea"/>
                          <a:cs typeface="+mn-cs"/>
                        </a:rPr>
                        <a:t>Negotiations and Influence</a:t>
                      </a:r>
                    </a:p>
                    <a:p>
                      <a:r>
                        <a:rPr lang="en-US" sz="800" kern="1200" dirty="0">
                          <a:solidFill>
                            <a:srgbClr val="454142"/>
                          </a:solidFill>
                          <a:effectLst/>
                          <a:latin typeface="+mn-lt"/>
                          <a:ea typeface="+mn-ea"/>
                          <a:cs typeface="+mn-cs"/>
                        </a:rPr>
                        <a:t>Learn to master effective negotiation strategies that can be applied in an array of business environments. Begin to feel more confident making tough decisions within the realm of bargaining, gain the ability to close deals more effectively, and enhance your overall negotiation skill set. </a:t>
                      </a:r>
                      <a:r>
                        <a:rPr lang="en-US" sz="800" b="0" kern="1200" dirty="0">
                          <a:solidFill>
                            <a:srgbClr val="454142"/>
                          </a:solidFill>
                          <a:effectLst/>
                        </a:rPr>
                        <a:t>Click </a:t>
                      </a:r>
                      <a:r>
                        <a:rPr lang="en-US" sz="800" b="0" kern="1200" dirty="0">
                          <a:solidFill>
                            <a:srgbClr val="454142"/>
                          </a:solidFill>
                          <a:effectLst/>
                          <a:hlinkClick r:id="rId4"/>
                        </a:rPr>
                        <a:t>here</a:t>
                      </a:r>
                      <a:r>
                        <a:rPr lang="en-US" sz="800" b="0" kern="1200" dirty="0">
                          <a:solidFill>
                            <a:srgbClr val="454142"/>
                          </a:solidFill>
                          <a:effectLst/>
                        </a:rPr>
                        <a:t> to learn more and register.</a:t>
                      </a:r>
                      <a:endParaRPr lang="en-US" sz="800" kern="1200" dirty="0">
                        <a:solidFill>
                          <a:srgbClr val="454142"/>
                        </a:solidFill>
                        <a:effectLst/>
                        <a:latin typeface="+mn-lt"/>
                        <a:ea typeface="+mn-ea"/>
                        <a:cs typeface="+mn-cs"/>
                      </a:endParaRPr>
                    </a:p>
                  </a:txBody>
                  <a:tcPr marL="182880" marT="91440" marB="91440"/>
                </a:tc>
                <a:tc>
                  <a:txBody>
                    <a:bodyPr/>
                    <a:lstStyle/>
                    <a:p>
                      <a:pPr algn="ctr"/>
                      <a:r>
                        <a:rPr lang="en-US" sz="800" b="0" kern="1200" dirty="0">
                          <a:solidFill>
                            <a:srgbClr val="454142"/>
                          </a:solidFill>
                          <a:effectLst/>
                        </a:rPr>
                        <a:t>Oct 7-9, </a:t>
                      </a:r>
                    </a:p>
                    <a:p>
                      <a:pPr algn="ctr"/>
                      <a:r>
                        <a:rPr lang="en-US" sz="800" b="0" kern="1200" dirty="0">
                          <a:solidFill>
                            <a:srgbClr val="454142"/>
                          </a:solidFill>
                          <a:effectLst/>
                        </a:rPr>
                        <a:t>2024</a:t>
                      </a:r>
                    </a:p>
                  </a:txBody>
                  <a:tcPr marT="91440" marB="91440" anchor="ctr"/>
                </a:tc>
                <a:tc>
                  <a:txBody>
                    <a:bodyPr/>
                    <a:lstStyle/>
                    <a:p>
                      <a:pPr algn="ctr"/>
                      <a:r>
                        <a:rPr lang="en-US" sz="800" b="0" dirty="0">
                          <a:solidFill>
                            <a:srgbClr val="454142"/>
                          </a:solidFill>
                        </a:rPr>
                        <a:t>$2,795</a:t>
                      </a:r>
                      <a:endParaRPr lang="en-US" sz="800" b="0" i="0" dirty="0">
                        <a:solidFill>
                          <a:srgbClr val="454142"/>
                        </a:solidFill>
                        <a:latin typeface="Arial Narrow" panose="020B0604020202020204" pitchFamily="34" charset="0"/>
                        <a:cs typeface="Arial Narrow" panose="020B0604020202020204" pitchFamily="34" charset="0"/>
                      </a:endParaRPr>
                    </a:p>
                  </a:txBody>
                  <a:tcPr marT="91440" marB="91440" anchor="ctr"/>
                </a:tc>
                <a:tc>
                  <a:txBody>
                    <a:bodyPr/>
                    <a:lstStyle/>
                    <a:p>
                      <a:pPr marL="0" marR="0" lvl="0" indent="0" algn="ctr" defTabSz="450408" rtl="0" eaLnBrk="1" fontAlgn="auto" latinLnBrk="0" hangingPunct="1">
                        <a:lnSpc>
                          <a:spcPct val="100000"/>
                        </a:lnSpc>
                        <a:spcBef>
                          <a:spcPts val="0"/>
                        </a:spcBef>
                        <a:spcAft>
                          <a:spcPts val="0"/>
                        </a:spcAft>
                        <a:buClrTx/>
                        <a:buSzTx/>
                        <a:buFontTx/>
                        <a:buNone/>
                        <a:tabLst/>
                        <a:defRPr/>
                      </a:pPr>
                      <a:r>
                        <a:rPr lang="en-US" sz="800" dirty="0">
                          <a:solidFill>
                            <a:srgbClr val="454142"/>
                          </a:solidFill>
                        </a:rPr>
                        <a:t>Innovation, Strategy</a:t>
                      </a:r>
                    </a:p>
                  </a:txBody>
                  <a:tcPr marT="91440" marB="91440" anchor="ctr"/>
                </a:tc>
                <a:tc>
                  <a:txBody>
                    <a:bodyPr/>
                    <a:lstStyle/>
                    <a:p>
                      <a:pPr algn="ctr"/>
                      <a:r>
                        <a:rPr lang="en-US" sz="800" dirty="0">
                          <a:solidFill>
                            <a:srgbClr val="454142"/>
                          </a:solidFill>
                        </a:rPr>
                        <a:t>Short Course</a:t>
                      </a:r>
                    </a:p>
                  </a:txBody>
                  <a:tcPr marT="91440" marB="91440" anchor="ctr"/>
                </a:tc>
                <a:tc>
                  <a:txBody>
                    <a:bodyPr/>
                    <a:lstStyle/>
                    <a:p>
                      <a:pPr algn="ctr"/>
                      <a:r>
                        <a:rPr lang="en-US" sz="800" dirty="0">
                          <a:solidFill>
                            <a:srgbClr val="454142"/>
                          </a:solidFill>
                        </a:rPr>
                        <a:t>In-Person</a:t>
                      </a:r>
                    </a:p>
                  </a:txBody>
                  <a:tcPr marT="91440" marB="91440" anchor="ctr"/>
                </a:tc>
                <a:tc>
                  <a:txBody>
                    <a:bodyPr/>
                    <a:lstStyle/>
                    <a:p>
                      <a:pPr algn="ctr"/>
                      <a:r>
                        <a:rPr lang="en-US" sz="800" b="0" i="0" kern="1200" dirty="0">
                          <a:solidFill>
                            <a:srgbClr val="454142"/>
                          </a:solidFill>
                          <a:effectLst/>
                          <a:latin typeface="+mn-lt"/>
                          <a:ea typeface="+mn-ea"/>
                          <a:cs typeface="+mn-cs"/>
                        </a:rPr>
                        <a:t>Excellence in Business Certificate, Roberto C. Goizueta Leadership Certificate, Strategy and Innovation Certificate</a:t>
                      </a:r>
                      <a:endParaRPr lang="en-US" sz="800" dirty="0">
                        <a:solidFill>
                          <a:srgbClr val="454142"/>
                        </a:solidFill>
                      </a:endParaRPr>
                    </a:p>
                  </a:txBody>
                  <a:tcPr marT="91440" marB="91440" anchor="ctr"/>
                </a:tc>
                <a:extLst>
                  <a:ext uri="{0D108BD9-81ED-4DB2-BD59-A6C34878D82A}">
                    <a16:rowId xmlns:a16="http://schemas.microsoft.com/office/drawing/2014/main" val="1817498971"/>
                  </a:ext>
                </a:extLst>
              </a:tr>
              <a:tr h="914400">
                <a:tc>
                  <a:txBody>
                    <a:bodyPr/>
                    <a:lstStyle/>
                    <a:p>
                      <a:r>
                        <a:rPr lang="en-US" sz="800" b="1" kern="1200" dirty="0">
                          <a:solidFill>
                            <a:srgbClr val="454142"/>
                          </a:solidFill>
                          <a:effectLst/>
                        </a:rPr>
                        <a:t>Disrupting Your Business Strategy</a:t>
                      </a:r>
                    </a:p>
                    <a:p>
                      <a:r>
                        <a:rPr lang="en-US" sz="800" kern="1200" dirty="0">
                          <a:solidFill>
                            <a:srgbClr val="454142"/>
                          </a:solidFill>
                          <a:effectLst/>
                          <a:latin typeface="+mn-lt"/>
                          <a:ea typeface="+mn-ea"/>
                          <a:cs typeface="+mn-cs"/>
                        </a:rPr>
                        <a:t>By exploring strategy, mission, and innovation and how they interact, this course will teach you how to help your organization disrupt itself before anyone else does. Develop the knowledge and skills necessary to lead a more agile organization and respond successfully to change in customers during increasingly disruptive times. Uncover your business’ ability to act on a more human mission for the company – doing good while also doing well. Click </a:t>
                      </a:r>
                      <a:r>
                        <a:rPr lang="en-US" sz="800" kern="1200" dirty="0">
                          <a:solidFill>
                            <a:srgbClr val="454142"/>
                          </a:solidFill>
                          <a:effectLst/>
                          <a:latin typeface="+mn-lt"/>
                          <a:ea typeface="+mn-ea"/>
                          <a:cs typeface="+mn-cs"/>
                          <a:hlinkClick r:id="rId5"/>
                        </a:rPr>
                        <a:t>here</a:t>
                      </a:r>
                      <a:r>
                        <a:rPr lang="en-US" sz="800" kern="1200" dirty="0">
                          <a:solidFill>
                            <a:srgbClr val="454142"/>
                          </a:solidFill>
                          <a:effectLst/>
                          <a:latin typeface="+mn-lt"/>
                          <a:ea typeface="+mn-ea"/>
                          <a:cs typeface="+mn-cs"/>
                        </a:rPr>
                        <a:t> to learn more and register.</a:t>
                      </a:r>
                    </a:p>
                  </a:txBody>
                  <a:tcPr marL="182880" marT="91440" marB="91440"/>
                </a:tc>
                <a:tc>
                  <a:txBody>
                    <a:bodyPr/>
                    <a:lstStyle/>
                    <a:p>
                      <a:pPr marL="0" marR="0" lvl="0" indent="0" algn="ctr" defTabSz="450408" rtl="0" eaLnBrk="1" fontAlgn="auto" latinLnBrk="0" hangingPunct="1">
                        <a:lnSpc>
                          <a:spcPct val="100000"/>
                        </a:lnSpc>
                        <a:spcBef>
                          <a:spcPts val="0"/>
                        </a:spcBef>
                        <a:spcAft>
                          <a:spcPts val="0"/>
                        </a:spcAft>
                        <a:buClrTx/>
                        <a:buSzTx/>
                        <a:buFontTx/>
                        <a:buNone/>
                        <a:tabLst/>
                        <a:defRPr/>
                      </a:pPr>
                      <a:r>
                        <a:rPr lang="en-US" sz="800" kern="1200">
                          <a:solidFill>
                            <a:srgbClr val="454142"/>
                          </a:solidFill>
                          <a:effectLst/>
                          <a:latin typeface="+mn-lt"/>
                          <a:ea typeface="+mn-ea"/>
                          <a:cs typeface="+mn-cs"/>
                        </a:rPr>
                        <a:t>Nov 6-7, </a:t>
                      </a:r>
                    </a:p>
                    <a:p>
                      <a:pPr marL="0" marR="0" lvl="0" indent="0" algn="ctr" defTabSz="450408" rtl="0" eaLnBrk="1" fontAlgn="auto" latinLnBrk="0" hangingPunct="1">
                        <a:lnSpc>
                          <a:spcPct val="100000"/>
                        </a:lnSpc>
                        <a:spcBef>
                          <a:spcPts val="0"/>
                        </a:spcBef>
                        <a:spcAft>
                          <a:spcPts val="0"/>
                        </a:spcAft>
                        <a:buClrTx/>
                        <a:buSzTx/>
                        <a:buFontTx/>
                        <a:buNone/>
                        <a:tabLst/>
                        <a:defRPr/>
                      </a:pPr>
                      <a:r>
                        <a:rPr lang="en-US" sz="800" kern="1200">
                          <a:solidFill>
                            <a:srgbClr val="454142"/>
                          </a:solidFill>
                          <a:effectLst/>
                          <a:latin typeface="+mn-lt"/>
                          <a:ea typeface="+mn-ea"/>
                          <a:cs typeface="+mn-cs"/>
                        </a:rPr>
                        <a:t>2024</a:t>
                      </a:r>
                    </a:p>
                  </a:txBody>
                  <a:tcPr marT="91440" marB="91440" anchor="ctr"/>
                </a:tc>
                <a:tc>
                  <a:txBody>
                    <a:bodyPr/>
                    <a:lstStyle/>
                    <a:p>
                      <a:pPr marL="0" marR="0" lvl="0" indent="0" algn="ctr" defTabSz="450408" rtl="0" eaLnBrk="1" fontAlgn="auto" latinLnBrk="0" hangingPunct="1">
                        <a:lnSpc>
                          <a:spcPct val="100000"/>
                        </a:lnSpc>
                        <a:spcBef>
                          <a:spcPts val="0"/>
                        </a:spcBef>
                        <a:spcAft>
                          <a:spcPts val="0"/>
                        </a:spcAft>
                        <a:buClrTx/>
                        <a:buSzTx/>
                        <a:buFontTx/>
                        <a:buNone/>
                        <a:tabLst/>
                        <a:defRPr/>
                      </a:pPr>
                      <a:r>
                        <a:rPr lang="en-US" sz="800" b="0" kern="1200">
                          <a:solidFill>
                            <a:srgbClr val="454142"/>
                          </a:solidFill>
                          <a:effectLst/>
                        </a:rPr>
                        <a:t>$2,495</a:t>
                      </a:r>
                      <a:endParaRPr lang="en-US" sz="800" b="0" i="0" kern="1200">
                        <a:solidFill>
                          <a:srgbClr val="454142"/>
                        </a:solidFill>
                        <a:effectLst/>
                        <a:latin typeface="Arial Narrow" panose="020B0604020202020204" pitchFamily="34" charset="0"/>
                        <a:ea typeface="+mn-ea"/>
                        <a:cs typeface="Arial Narrow" panose="020B0604020202020204" pitchFamily="34" charset="0"/>
                      </a:endParaRPr>
                    </a:p>
                  </a:txBody>
                  <a:tcPr marT="91440" marB="91440" anchor="ctr"/>
                </a:tc>
                <a:tc>
                  <a:txBody>
                    <a:bodyPr/>
                    <a:lstStyle/>
                    <a:p>
                      <a:pPr marL="0" marR="0" lvl="0" indent="0" algn="ctr" defTabSz="450408" rtl="0" eaLnBrk="1" fontAlgn="auto" latinLnBrk="0" hangingPunct="1">
                        <a:lnSpc>
                          <a:spcPct val="100000"/>
                        </a:lnSpc>
                        <a:spcBef>
                          <a:spcPts val="0"/>
                        </a:spcBef>
                        <a:spcAft>
                          <a:spcPts val="0"/>
                        </a:spcAft>
                        <a:buClrTx/>
                        <a:buSzTx/>
                        <a:buFontTx/>
                        <a:buNone/>
                        <a:tabLst/>
                        <a:defRPr/>
                      </a:pPr>
                      <a:r>
                        <a:rPr lang="en-US" sz="800">
                          <a:solidFill>
                            <a:srgbClr val="454142"/>
                          </a:solidFill>
                        </a:rPr>
                        <a:t>Innovation, Strategy</a:t>
                      </a:r>
                    </a:p>
                  </a:txBody>
                  <a:tcPr marT="91440" marB="91440" anchor="ctr"/>
                </a:tc>
                <a:tc>
                  <a:txBody>
                    <a:bodyPr/>
                    <a:lstStyle/>
                    <a:p>
                      <a:pPr algn="ctr"/>
                      <a:r>
                        <a:rPr lang="en-US" sz="800">
                          <a:solidFill>
                            <a:srgbClr val="454142"/>
                          </a:solidFill>
                        </a:rPr>
                        <a:t>Short Course</a:t>
                      </a:r>
                    </a:p>
                  </a:txBody>
                  <a:tcPr marT="91440" marB="91440" anchor="ctr"/>
                </a:tc>
                <a:tc>
                  <a:txBody>
                    <a:bodyPr/>
                    <a:lstStyle/>
                    <a:p>
                      <a:pPr algn="ctr"/>
                      <a:r>
                        <a:rPr lang="en-US" sz="800">
                          <a:solidFill>
                            <a:srgbClr val="454142"/>
                          </a:solidFill>
                        </a:rPr>
                        <a:t>In-Person</a:t>
                      </a:r>
                    </a:p>
                  </a:txBody>
                  <a:tcPr marT="91440" marB="91440" anchor="ctr"/>
                </a:tc>
                <a:tc>
                  <a:txBody>
                    <a:bodyPr/>
                    <a:lstStyle/>
                    <a:p>
                      <a:pPr algn="ctr"/>
                      <a:r>
                        <a:rPr lang="en-US" sz="800" b="0" i="0" kern="1200" dirty="0">
                          <a:solidFill>
                            <a:srgbClr val="454142"/>
                          </a:solidFill>
                          <a:effectLst/>
                          <a:latin typeface="+mn-lt"/>
                          <a:ea typeface="+mn-ea"/>
                          <a:cs typeface="+mn-cs"/>
                        </a:rPr>
                        <a:t>Excellence in Business Certificate, Roberto C. Goizueta Leadership Certificate, Strategy and Innovation Certificate</a:t>
                      </a:r>
                      <a:endParaRPr lang="en-US" sz="800" dirty="0">
                        <a:solidFill>
                          <a:srgbClr val="454142"/>
                        </a:solidFill>
                      </a:endParaRPr>
                    </a:p>
                  </a:txBody>
                  <a:tcPr marT="91440" marB="91440" anchor="ctr"/>
                </a:tc>
                <a:extLst>
                  <a:ext uri="{0D108BD9-81ED-4DB2-BD59-A6C34878D82A}">
                    <a16:rowId xmlns:a16="http://schemas.microsoft.com/office/drawing/2014/main" val="1840001143"/>
                  </a:ext>
                </a:extLst>
              </a:tr>
              <a:tr h="914400">
                <a:tc>
                  <a:txBody>
                    <a:bodyPr/>
                    <a:lstStyle/>
                    <a:p>
                      <a:r>
                        <a:rPr lang="en-US" sz="800" b="1" kern="1200" dirty="0">
                          <a:solidFill>
                            <a:srgbClr val="454142"/>
                          </a:solidFill>
                          <a:effectLst/>
                        </a:rPr>
                        <a:t>Finance &amp; Accounting for Non-Financial Managers</a:t>
                      </a:r>
                    </a:p>
                    <a:p>
                      <a:pPr marL="0" marR="0" lvl="0" indent="0" algn="l" defTabSz="450408" rtl="0" eaLnBrk="1" fontAlgn="auto" latinLnBrk="0" hangingPunct="1">
                        <a:lnSpc>
                          <a:spcPct val="100000"/>
                        </a:lnSpc>
                        <a:spcBef>
                          <a:spcPts val="0"/>
                        </a:spcBef>
                        <a:spcAft>
                          <a:spcPts val="0"/>
                        </a:spcAft>
                        <a:buClrTx/>
                        <a:buSzTx/>
                        <a:buFontTx/>
                        <a:buNone/>
                        <a:tabLst/>
                        <a:defRPr/>
                      </a:pPr>
                      <a:r>
                        <a:rPr lang="en-US" sz="800" kern="1200" dirty="0">
                          <a:solidFill>
                            <a:srgbClr val="454142"/>
                          </a:solidFill>
                          <a:effectLst/>
                          <a:latin typeface="+mn-lt"/>
                          <a:ea typeface="+mn-ea"/>
                          <a:cs typeface="+mn-cs"/>
                        </a:rPr>
                        <a:t>T</a:t>
                      </a:r>
                      <a:r>
                        <a:rPr kumimoji="0" lang="en-US" sz="800" b="0" i="0" u="none" strike="noStrike" kern="1200" cap="none" spc="0" normalizeH="0" baseline="0" noProof="0" dirty="0">
                          <a:ln>
                            <a:noFill/>
                          </a:ln>
                          <a:solidFill>
                            <a:srgbClr val="454142"/>
                          </a:solidFill>
                          <a:effectLst/>
                          <a:uLnTx/>
                          <a:uFillTx/>
                          <a:latin typeface="+mn-lt"/>
                          <a:ea typeface="+mn-ea"/>
                          <a:cs typeface="+mn-cs"/>
                        </a:rPr>
                        <a:t>his course will strengthen your practical understanding of the financial statements, and you will gain intellectual insights into finance and accounting management. You will learn how to address business challenges through applied financial principles. Click </a:t>
                      </a:r>
                      <a:r>
                        <a:rPr kumimoji="0" lang="en-US" sz="800" b="0" i="0" u="none" strike="noStrike" kern="1200" cap="none" spc="0" normalizeH="0" baseline="0" noProof="0" dirty="0">
                          <a:ln>
                            <a:noFill/>
                          </a:ln>
                          <a:solidFill>
                            <a:srgbClr val="454142"/>
                          </a:solidFill>
                          <a:effectLst/>
                          <a:uLnTx/>
                          <a:uFillTx/>
                          <a:latin typeface="+mn-lt"/>
                          <a:ea typeface="+mn-ea"/>
                          <a:cs typeface="+mn-cs"/>
                          <a:hlinkClick r:id="rId6"/>
                        </a:rPr>
                        <a:t>here</a:t>
                      </a:r>
                      <a:r>
                        <a:rPr kumimoji="0" lang="en-US" sz="800" b="0" i="0" u="none" strike="noStrike" kern="1200" cap="none" spc="0" normalizeH="0" baseline="0" noProof="0" dirty="0">
                          <a:ln>
                            <a:noFill/>
                          </a:ln>
                          <a:solidFill>
                            <a:srgbClr val="454142"/>
                          </a:solidFill>
                          <a:effectLst/>
                          <a:uLnTx/>
                          <a:uFillTx/>
                          <a:latin typeface="+mn-lt"/>
                          <a:ea typeface="+mn-ea"/>
                          <a:cs typeface="+mn-cs"/>
                        </a:rPr>
                        <a:t> to learn more and register.</a:t>
                      </a:r>
                      <a:endParaRPr lang="en-US" sz="887" kern="1200" dirty="0">
                        <a:solidFill>
                          <a:schemeClr val="dk1"/>
                        </a:solidFill>
                        <a:effectLst/>
                        <a:latin typeface="+mn-lt"/>
                        <a:ea typeface="+mn-ea"/>
                        <a:cs typeface="+mn-cs"/>
                      </a:endParaRPr>
                    </a:p>
                  </a:txBody>
                  <a:tcPr marL="182880" marT="91440" marB="91440"/>
                </a:tc>
                <a:tc>
                  <a:txBody>
                    <a:bodyPr/>
                    <a:lstStyle/>
                    <a:p>
                      <a:pPr marL="0" marR="0" lvl="0" indent="0" algn="ctr" defTabSz="450408" rtl="0" eaLnBrk="1" fontAlgn="auto" latinLnBrk="0" hangingPunct="1">
                        <a:lnSpc>
                          <a:spcPct val="100000"/>
                        </a:lnSpc>
                        <a:spcBef>
                          <a:spcPts val="0"/>
                        </a:spcBef>
                        <a:spcAft>
                          <a:spcPts val="0"/>
                        </a:spcAft>
                        <a:buClrTx/>
                        <a:buSzTx/>
                        <a:buFontTx/>
                        <a:buNone/>
                        <a:tabLst/>
                        <a:defRPr/>
                      </a:pPr>
                      <a:r>
                        <a:rPr lang="en-US" sz="800" kern="1200">
                          <a:solidFill>
                            <a:srgbClr val="454142"/>
                          </a:solidFill>
                          <a:effectLst/>
                          <a:latin typeface="+mn-lt"/>
                          <a:ea typeface="+mn-ea"/>
                          <a:cs typeface="+mn-cs"/>
                        </a:rPr>
                        <a:t>Nov 13-14, </a:t>
                      </a:r>
                    </a:p>
                    <a:p>
                      <a:pPr marL="0" marR="0" lvl="0" indent="0" algn="ctr" defTabSz="450408" rtl="0" eaLnBrk="1" fontAlgn="auto" latinLnBrk="0" hangingPunct="1">
                        <a:lnSpc>
                          <a:spcPct val="100000"/>
                        </a:lnSpc>
                        <a:spcBef>
                          <a:spcPts val="0"/>
                        </a:spcBef>
                        <a:spcAft>
                          <a:spcPts val="0"/>
                        </a:spcAft>
                        <a:buClrTx/>
                        <a:buSzTx/>
                        <a:buFontTx/>
                        <a:buNone/>
                        <a:tabLst/>
                        <a:defRPr/>
                      </a:pPr>
                      <a:r>
                        <a:rPr lang="en-US" sz="800" kern="1200">
                          <a:solidFill>
                            <a:srgbClr val="454142"/>
                          </a:solidFill>
                          <a:effectLst/>
                          <a:latin typeface="+mn-lt"/>
                          <a:ea typeface="+mn-ea"/>
                          <a:cs typeface="+mn-cs"/>
                        </a:rPr>
                        <a:t>2024</a:t>
                      </a:r>
                    </a:p>
                  </a:txBody>
                  <a:tcPr marT="91440" marB="91440" anchor="ctr"/>
                </a:tc>
                <a:tc>
                  <a:txBody>
                    <a:bodyPr/>
                    <a:lstStyle/>
                    <a:p>
                      <a:pPr marL="0" marR="0" lvl="0" indent="0" algn="ctr" defTabSz="450408" rtl="0" eaLnBrk="1" fontAlgn="auto" latinLnBrk="0" hangingPunct="1">
                        <a:lnSpc>
                          <a:spcPct val="100000"/>
                        </a:lnSpc>
                        <a:spcBef>
                          <a:spcPts val="0"/>
                        </a:spcBef>
                        <a:spcAft>
                          <a:spcPts val="0"/>
                        </a:spcAft>
                        <a:buClrTx/>
                        <a:buSzTx/>
                        <a:buFontTx/>
                        <a:buNone/>
                        <a:tabLst/>
                        <a:defRPr/>
                      </a:pPr>
                      <a:r>
                        <a:rPr lang="en-US" sz="800" b="0" kern="1200" dirty="0">
                          <a:solidFill>
                            <a:srgbClr val="454142"/>
                          </a:solidFill>
                          <a:effectLst/>
                        </a:rPr>
                        <a:t>$2,495</a:t>
                      </a:r>
                      <a:endParaRPr lang="en-US" sz="800" b="0" i="0" kern="1200" dirty="0">
                        <a:solidFill>
                          <a:srgbClr val="454142"/>
                        </a:solidFill>
                        <a:effectLst/>
                        <a:latin typeface="Arial Narrow" panose="020B0604020202020204" pitchFamily="34" charset="0"/>
                        <a:ea typeface="+mn-ea"/>
                        <a:cs typeface="Arial Narrow" panose="020B0604020202020204" pitchFamily="34" charset="0"/>
                      </a:endParaRPr>
                    </a:p>
                  </a:txBody>
                  <a:tcPr marT="91440" marB="91440" anchor="ctr"/>
                </a:tc>
                <a:tc>
                  <a:txBody>
                    <a:bodyPr/>
                    <a:lstStyle/>
                    <a:p>
                      <a:pPr marL="0" marR="0" lvl="0" indent="0" algn="ctr" defTabSz="450408" rtl="0" eaLnBrk="1" fontAlgn="auto" latinLnBrk="0" hangingPunct="1">
                        <a:lnSpc>
                          <a:spcPct val="100000"/>
                        </a:lnSpc>
                        <a:spcBef>
                          <a:spcPts val="0"/>
                        </a:spcBef>
                        <a:spcAft>
                          <a:spcPts val="0"/>
                        </a:spcAft>
                        <a:buClrTx/>
                        <a:buSzTx/>
                        <a:buFontTx/>
                        <a:buNone/>
                        <a:tabLst/>
                        <a:defRPr/>
                      </a:pPr>
                      <a:r>
                        <a:rPr lang="en-US" sz="800" dirty="0">
                          <a:solidFill>
                            <a:srgbClr val="454142"/>
                          </a:solidFill>
                        </a:rPr>
                        <a:t>Finance, Accounting</a:t>
                      </a:r>
                    </a:p>
                  </a:txBody>
                  <a:tcPr marT="91440" marB="91440" anchor="ctr"/>
                </a:tc>
                <a:tc>
                  <a:txBody>
                    <a:bodyPr/>
                    <a:lstStyle/>
                    <a:p>
                      <a:pPr algn="ctr"/>
                      <a:r>
                        <a:rPr lang="en-US" sz="800" dirty="0">
                          <a:solidFill>
                            <a:srgbClr val="454142"/>
                          </a:solidFill>
                        </a:rPr>
                        <a:t>Short Course</a:t>
                      </a:r>
                    </a:p>
                  </a:txBody>
                  <a:tcPr marT="91440" marB="91440" anchor="ctr"/>
                </a:tc>
                <a:tc>
                  <a:txBody>
                    <a:bodyPr/>
                    <a:lstStyle/>
                    <a:p>
                      <a:pPr algn="ctr"/>
                      <a:r>
                        <a:rPr lang="en-US" sz="800" dirty="0">
                          <a:solidFill>
                            <a:srgbClr val="454142"/>
                          </a:solidFill>
                        </a:rPr>
                        <a:t>In-Person</a:t>
                      </a:r>
                    </a:p>
                  </a:txBody>
                  <a:tcPr marT="91440" marB="91440" anchor="ctr"/>
                </a:tc>
                <a:tc>
                  <a:txBody>
                    <a:bodyPr/>
                    <a:lstStyle/>
                    <a:p>
                      <a:pPr algn="ctr"/>
                      <a:r>
                        <a:rPr lang="en-US" sz="800" b="0" i="0" kern="1200" dirty="0">
                          <a:solidFill>
                            <a:srgbClr val="454142"/>
                          </a:solidFill>
                          <a:effectLst/>
                          <a:latin typeface="+mn-lt"/>
                          <a:ea typeface="+mn-ea"/>
                          <a:cs typeface="+mn-cs"/>
                        </a:rPr>
                        <a:t>Excellence in Business Certificate, Roberto C. Goizueta Leadership Certificate, Strategy and Innovation Certificate</a:t>
                      </a:r>
                      <a:endParaRPr lang="en-US" sz="800" dirty="0">
                        <a:solidFill>
                          <a:srgbClr val="454142"/>
                        </a:solidFill>
                      </a:endParaRPr>
                    </a:p>
                  </a:txBody>
                  <a:tcPr marT="91440" marB="91440" anchor="ctr"/>
                </a:tc>
                <a:extLst>
                  <a:ext uri="{0D108BD9-81ED-4DB2-BD59-A6C34878D82A}">
                    <a16:rowId xmlns:a16="http://schemas.microsoft.com/office/drawing/2014/main" val="4054585100"/>
                  </a:ext>
                </a:extLst>
              </a:tr>
              <a:tr h="914400">
                <a:tc>
                  <a:txBody>
                    <a:bodyPr/>
                    <a:lstStyle/>
                    <a:p>
                      <a:r>
                        <a:rPr lang="en-US" sz="800" b="1" kern="1200" dirty="0">
                          <a:solidFill>
                            <a:srgbClr val="454142"/>
                          </a:solidFill>
                          <a:effectLst/>
                        </a:rPr>
                        <a:t>Leading &amp; Inspiring Change</a:t>
                      </a:r>
                    </a:p>
                    <a:p>
                      <a:r>
                        <a:rPr lang="en-US" sz="800" b="0" kern="1200" dirty="0">
                          <a:solidFill>
                            <a:srgbClr val="454142"/>
                          </a:solidFill>
                          <a:effectLst/>
                        </a:rPr>
                        <a:t>Explore models to better understand change is essential for organizations to grow and</a:t>
                      </a:r>
                    </a:p>
                    <a:p>
                      <a:r>
                        <a:rPr lang="en-US" sz="800" b="0" kern="1200" dirty="0">
                          <a:solidFill>
                            <a:srgbClr val="454142"/>
                          </a:solidFill>
                          <a:effectLst/>
                        </a:rPr>
                        <a:t>thrive. Through this engaging and interactive course, you'll learn research-based frameworks, tools and strategies on how to navigate change during disruptive times, gain buy-in and support from stakeholders and communicate effectively as a leader of change. Click </a:t>
                      </a:r>
                      <a:r>
                        <a:rPr lang="en-US" sz="800" b="0" kern="1200" dirty="0">
                          <a:solidFill>
                            <a:srgbClr val="454142"/>
                          </a:solidFill>
                          <a:effectLst/>
                          <a:hlinkClick r:id="rId7"/>
                        </a:rPr>
                        <a:t>here</a:t>
                      </a:r>
                      <a:r>
                        <a:rPr lang="en-US" sz="800" b="0" kern="1200" dirty="0">
                          <a:solidFill>
                            <a:srgbClr val="454142"/>
                          </a:solidFill>
                          <a:effectLst/>
                        </a:rPr>
                        <a:t> to learn more and register.</a:t>
                      </a:r>
                      <a:endParaRPr lang="en-US" sz="800" b="0" i="0" kern="1200" dirty="0">
                        <a:solidFill>
                          <a:srgbClr val="454142"/>
                        </a:solidFill>
                        <a:effectLst/>
                        <a:latin typeface="Arial Narrow" panose="020B0604020202020204" pitchFamily="34" charset="0"/>
                        <a:ea typeface="+mn-ea"/>
                        <a:cs typeface="Arial Narrow" panose="020B0604020202020204" pitchFamily="34" charset="0"/>
                      </a:endParaRPr>
                    </a:p>
                  </a:txBody>
                  <a:tcPr marL="182880" marT="91440" marB="91440"/>
                </a:tc>
                <a:tc>
                  <a:txBody>
                    <a:bodyPr/>
                    <a:lstStyle/>
                    <a:p>
                      <a:pPr marL="0" marR="0" lvl="0" indent="0" algn="ctr" defTabSz="450408" rtl="0" eaLnBrk="1" fontAlgn="auto" latinLnBrk="0" hangingPunct="1">
                        <a:lnSpc>
                          <a:spcPct val="100000"/>
                        </a:lnSpc>
                        <a:spcBef>
                          <a:spcPts val="0"/>
                        </a:spcBef>
                        <a:spcAft>
                          <a:spcPts val="0"/>
                        </a:spcAft>
                        <a:buClrTx/>
                        <a:buSzTx/>
                        <a:buFontTx/>
                        <a:buNone/>
                        <a:tabLst/>
                        <a:defRPr/>
                      </a:pPr>
                      <a:r>
                        <a:rPr lang="en-US" sz="800" kern="1200" dirty="0">
                          <a:solidFill>
                            <a:srgbClr val="454142"/>
                          </a:solidFill>
                          <a:effectLst/>
                          <a:latin typeface="+mn-lt"/>
                          <a:ea typeface="+mn-ea"/>
                          <a:cs typeface="+mn-cs"/>
                        </a:rPr>
                        <a:t>Nov 19-20, </a:t>
                      </a:r>
                    </a:p>
                    <a:p>
                      <a:pPr marL="0" marR="0" lvl="0" indent="0" algn="ctr" defTabSz="450408" rtl="0" eaLnBrk="1" fontAlgn="auto" latinLnBrk="0" hangingPunct="1">
                        <a:lnSpc>
                          <a:spcPct val="100000"/>
                        </a:lnSpc>
                        <a:spcBef>
                          <a:spcPts val="0"/>
                        </a:spcBef>
                        <a:spcAft>
                          <a:spcPts val="0"/>
                        </a:spcAft>
                        <a:buClrTx/>
                        <a:buSzTx/>
                        <a:buFontTx/>
                        <a:buNone/>
                        <a:tabLst/>
                        <a:defRPr/>
                      </a:pPr>
                      <a:r>
                        <a:rPr lang="en-US" sz="800" kern="1200" dirty="0">
                          <a:solidFill>
                            <a:srgbClr val="454142"/>
                          </a:solidFill>
                          <a:effectLst/>
                          <a:latin typeface="+mn-lt"/>
                          <a:ea typeface="+mn-ea"/>
                          <a:cs typeface="+mn-cs"/>
                        </a:rPr>
                        <a:t>2024</a:t>
                      </a:r>
                    </a:p>
                  </a:txBody>
                  <a:tcPr marT="91440" marB="91440" anchor="ctr"/>
                </a:tc>
                <a:tc>
                  <a:txBody>
                    <a:bodyPr/>
                    <a:lstStyle/>
                    <a:p>
                      <a:pPr marL="0" marR="0" lvl="0" indent="0" algn="ctr" defTabSz="450408" rtl="0" eaLnBrk="1" fontAlgn="auto" latinLnBrk="0" hangingPunct="1">
                        <a:lnSpc>
                          <a:spcPct val="100000"/>
                        </a:lnSpc>
                        <a:spcBef>
                          <a:spcPts val="0"/>
                        </a:spcBef>
                        <a:spcAft>
                          <a:spcPts val="0"/>
                        </a:spcAft>
                        <a:buClrTx/>
                        <a:buSzTx/>
                        <a:buFontTx/>
                        <a:buNone/>
                        <a:tabLst/>
                        <a:defRPr/>
                      </a:pPr>
                      <a:r>
                        <a:rPr lang="en-US" sz="800" b="0" kern="1200" dirty="0">
                          <a:solidFill>
                            <a:srgbClr val="454142"/>
                          </a:solidFill>
                          <a:effectLst/>
                        </a:rPr>
                        <a:t>$2,495</a:t>
                      </a:r>
                      <a:endParaRPr lang="en-US" sz="800" b="0" i="0" kern="1200" dirty="0">
                        <a:solidFill>
                          <a:srgbClr val="454142"/>
                        </a:solidFill>
                        <a:effectLst/>
                        <a:latin typeface="Arial Narrow" panose="020B0604020202020204" pitchFamily="34" charset="0"/>
                        <a:ea typeface="+mn-ea"/>
                        <a:cs typeface="Arial Narrow" panose="020B0604020202020204" pitchFamily="34" charset="0"/>
                      </a:endParaRPr>
                    </a:p>
                  </a:txBody>
                  <a:tcPr marT="91440" marB="91440" anchor="ctr"/>
                </a:tc>
                <a:tc>
                  <a:txBody>
                    <a:bodyPr/>
                    <a:lstStyle/>
                    <a:p>
                      <a:pPr marL="0" marR="0" lvl="0" indent="0" algn="ctr" defTabSz="450408" rtl="0" eaLnBrk="1" fontAlgn="auto" latinLnBrk="0" hangingPunct="1">
                        <a:lnSpc>
                          <a:spcPct val="100000"/>
                        </a:lnSpc>
                        <a:spcBef>
                          <a:spcPts val="0"/>
                        </a:spcBef>
                        <a:spcAft>
                          <a:spcPts val="0"/>
                        </a:spcAft>
                        <a:buClrTx/>
                        <a:buSzTx/>
                        <a:buFontTx/>
                        <a:buNone/>
                        <a:tabLst/>
                        <a:defRPr/>
                      </a:pPr>
                      <a:r>
                        <a:rPr lang="en-US" sz="800" dirty="0">
                          <a:solidFill>
                            <a:srgbClr val="454142"/>
                          </a:solidFill>
                        </a:rPr>
                        <a:t>Leadership, Strategy</a:t>
                      </a:r>
                    </a:p>
                  </a:txBody>
                  <a:tcPr marT="91440" marB="91440" anchor="ctr"/>
                </a:tc>
                <a:tc>
                  <a:txBody>
                    <a:bodyPr/>
                    <a:lstStyle/>
                    <a:p>
                      <a:pPr algn="ctr"/>
                      <a:r>
                        <a:rPr lang="en-US" sz="800" dirty="0">
                          <a:solidFill>
                            <a:srgbClr val="454142"/>
                          </a:solidFill>
                        </a:rPr>
                        <a:t>Short Course</a:t>
                      </a:r>
                    </a:p>
                  </a:txBody>
                  <a:tcPr marT="91440" marB="91440" anchor="ctr"/>
                </a:tc>
                <a:tc>
                  <a:txBody>
                    <a:bodyPr/>
                    <a:lstStyle/>
                    <a:p>
                      <a:pPr algn="ctr"/>
                      <a:r>
                        <a:rPr lang="en-US" sz="800" dirty="0">
                          <a:solidFill>
                            <a:srgbClr val="454142"/>
                          </a:solidFill>
                        </a:rPr>
                        <a:t>In-Person</a:t>
                      </a:r>
                    </a:p>
                  </a:txBody>
                  <a:tcPr marT="91440" marB="91440" anchor="ctr"/>
                </a:tc>
                <a:tc>
                  <a:txBody>
                    <a:bodyPr/>
                    <a:lstStyle/>
                    <a:p>
                      <a:pPr algn="ctr"/>
                      <a:r>
                        <a:rPr lang="en-US" sz="800" b="0" i="0" kern="1200" dirty="0">
                          <a:solidFill>
                            <a:srgbClr val="454142"/>
                          </a:solidFill>
                          <a:effectLst/>
                          <a:latin typeface="+mn-lt"/>
                          <a:ea typeface="+mn-ea"/>
                          <a:cs typeface="+mn-cs"/>
                        </a:rPr>
                        <a:t>Excellence in Business Certificate, Roberto C. Goizueta Leadership Certificate</a:t>
                      </a:r>
                      <a:endParaRPr lang="en-US" sz="800" dirty="0">
                        <a:solidFill>
                          <a:srgbClr val="454142"/>
                        </a:solidFill>
                      </a:endParaRPr>
                    </a:p>
                  </a:txBody>
                  <a:tcPr marT="91440" marB="91440" anchor="ctr"/>
                </a:tc>
                <a:extLst>
                  <a:ext uri="{0D108BD9-81ED-4DB2-BD59-A6C34878D82A}">
                    <a16:rowId xmlns:a16="http://schemas.microsoft.com/office/drawing/2014/main" val="3993439953"/>
                  </a:ext>
                </a:extLst>
              </a:tr>
            </a:tbl>
          </a:graphicData>
        </a:graphic>
      </p:graphicFrame>
    </p:spTree>
    <p:extLst>
      <p:ext uri="{BB962C8B-B14F-4D97-AF65-F5344CB8AC3E}">
        <p14:creationId xmlns:p14="http://schemas.microsoft.com/office/powerpoint/2010/main" val="23732321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Autofit/>
          </a:bodyPr>
          <a:lstStyle/>
          <a:p>
            <a:r>
              <a:rPr lang="en-US" sz="1800" b="1">
                <a:latin typeface="Arial Narrow" panose="020B0604020202020204" pitchFamily="34" charset="0"/>
                <a:cs typeface="Arial Narrow" panose="020B0604020202020204" pitchFamily="34" charset="0"/>
              </a:rPr>
              <a:t>2024 Emory Executive Education Courses &amp; Programs</a:t>
            </a:r>
          </a:p>
        </p:txBody>
      </p:sp>
      <p:graphicFrame>
        <p:nvGraphicFramePr>
          <p:cNvPr id="2" name="Table 2">
            <a:extLst>
              <a:ext uri="{FF2B5EF4-FFF2-40B4-BE49-F238E27FC236}">
                <a16:creationId xmlns:a16="http://schemas.microsoft.com/office/drawing/2014/main" id="{FA8CC698-C909-8543-8613-A1DCA8FADE65}"/>
              </a:ext>
            </a:extLst>
          </p:cNvPr>
          <p:cNvGraphicFramePr>
            <a:graphicFrameLocks noGrp="1"/>
          </p:cNvGraphicFramePr>
          <p:nvPr>
            <p:extLst>
              <p:ext uri="{D42A27DB-BD31-4B8C-83A1-F6EECF244321}">
                <p14:modId xmlns:p14="http://schemas.microsoft.com/office/powerpoint/2010/main" val="3819460004"/>
              </p:ext>
            </p:extLst>
          </p:nvPr>
        </p:nvGraphicFramePr>
        <p:xfrm>
          <a:off x="296561" y="741911"/>
          <a:ext cx="9465277" cy="2326178"/>
        </p:xfrm>
        <a:graphic>
          <a:graphicData uri="http://schemas.openxmlformats.org/drawingml/2006/table">
            <a:tbl>
              <a:tblPr firstRow="1" bandRow="1">
                <a:tableStyleId>{F5AB1C69-6EDB-4FF4-983F-18BD219EF322}</a:tableStyleId>
              </a:tblPr>
              <a:tblGrid>
                <a:gridCol w="4427839">
                  <a:extLst>
                    <a:ext uri="{9D8B030D-6E8A-4147-A177-3AD203B41FA5}">
                      <a16:colId xmlns:a16="http://schemas.microsoft.com/office/drawing/2014/main" val="2825053960"/>
                    </a:ext>
                  </a:extLst>
                </a:gridCol>
                <a:gridCol w="844062">
                  <a:extLst>
                    <a:ext uri="{9D8B030D-6E8A-4147-A177-3AD203B41FA5}">
                      <a16:colId xmlns:a16="http://schemas.microsoft.com/office/drawing/2014/main" val="2194143193"/>
                    </a:ext>
                  </a:extLst>
                </a:gridCol>
                <a:gridCol w="633046">
                  <a:extLst>
                    <a:ext uri="{9D8B030D-6E8A-4147-A177-3AD203B41FA5}">
                      <a16:colId xmlns:a16="http://schemas.microsoft.com/office/drawing/2014/main" val="2068267983"/>
                    </a:ext>
                  </a:extLst>
                </a:gridCol>
                <a:gridCol w="844061">
                  <a:extLst>
                    <a:ext uri="{9D8B030D-6E8A-4147-A177-3AD203B41FA5}">
                      <a16:colId xmlns:a16="http://schemas.microsoft.com/office/drawing/2014/main" val="932853046"/>
                    </a:ext>
                  </a:extLst>
                </a:gridCol>
                <a:gridCol w="703385">
                  <a:extLst>
                    <a:ext uri="{9D8B030D-6E8A-4147-A177-3AD203B41FA5}">
                      <a16:colId xmlns:a16="http://schemas.microsoft.com/office/drawing/2014/main" val="3966931585"/>
                    </a:ext>
                  </a:extLst>
                </a:gridCol>
                <a:gridCol w="773723">
                  <a:extLst>
                    <a:ext uri="{9D8B030D-6E8A-4147-A177-3AD203B41FA5}">
                      <a16:colId xmlns:a16="http://schemas.microsoft.com/office/drawing/2014/main" val="1523591321"/>
                    </a:ext>
                  </a:extLst>
                </a:gridCol>
                <a:gridCol w="1239161">
                  <a:extLst>
                    <a:ext uri="{9D8B030D-6E8A-4147-A177-3AD203B41FA5}">
                      <a16:colId xmlns:a16="http://schemas.microsoft.com/office/drawing/2014/main" val="29926417"/>
                    </a:ext>
                  </a:extLst>
                </a:gridCol>
              </a:tblGrid>
              <a:tr h="274320">
                <a:tc>
                  <a:txBody>
                    <a:bodyPr/>
                    <a:lstStyle/>
                    <a:p>
                      <a:pPr marL="0" marR="0" lvl="0" indent="0" algn="l" defTabSz="582930" rtl="0" eaLnBrk="1" fontAlgn="auto" latinLnBrk="0" hangingPunct="1">
                        <a:lnSpc>
                          <a:spcPct val="100000"/>
                        </a:lnSpc>
                        <a:spcBef>
                          <a:spcPts val="0"/>
                        </a:spcBef>
                        <a:spcAft>
                          <a:spcPts val="0"/>
                        </a:spcAft>
                        <a:buClrTx/>
                        <a:buSzTx/>
                        <a:buFontTx/>
                        <a:buNone/>
                        <a:tabLst/>
                        <a:defRPr/>
                      </a:pPr>
                      <a:r>
                        <a:rPr lang="en-US" sz="800" b="1" kern="1200">
                          <a:solidFill>
                            <a:srgbClr val="454142"/>
                          </a:solidFill>
                          <a:effectLst/>
                        </a:rPr>
                        <a:t>COURSE NAME</a:t>
                      </a:r>
                      <a:endParaRPr lang="en-US" sz="800" b="1" kern="1200">
                        <a:solidFill>
                          <a:srgbClr val="454142"/>
                        </a:solidFill>
                        <a:effectLst/>
                        <a:latin typeface="Times" pitchFamily="2" charset="0"/>
                        <a:ea typeface="+mn-ea"/>
                        <a:cs typeface="+mn-cs"/>
                      </a:endParaRPr>
                    </a:p>
                  </a:txBody>
                  <a:tcPr marL="182880" marT="35329" marB="35329" anchor="ctr">
                    <a:solidFill>
                      <a:schemeClr val="accent2"/>
                    </a:solidFill>
                  </a:tcPr>
                </a:tc>
                <a:tc>
                  <a:txBody>
                    <a:bodyPr/>
                    <a:lstStyle/>
                    <a:p>
                      <a:pPr algn="ctr"/>
                      <a:r>
                        <a:rPr lang="en-US" sz="800">
                          <a:solidFill>
                            <a:srgbClr val="454142"/>
                          </a:solidFill>
                        </a:rPr>
                        <a:t>DATE</a:t>
                      </a:r>
                      <a:endParaRPr lang="en-US" sz="800">
                        <a:solidFill>
                          <a:srgbClr val="454142"/>
                        </a:solidFill>
                        <a:latin typeface="Times" pitchFamily="2" charset="0"/>
                      </a:endParaRPr>
                    </a:p>
                  </a:txBody>
                  <a:tcPr marL="70658" marR="70658" marT="35329" marB="35329" anchor="ctr">
                    <a:solidFill>
                      <a:schemeClr val="accent2"/>
                    </a:solidFill>
                  </a:tcPr>
                </a:tc>
                <a:tc>
                  <a:txBody>
                    <a:bodyPr/>
                    <a:lstStyle/>
                    <a:p>
                      <a:pPr algn="ctr"/>
                      <a:r>
                        <a:rPr lang="en-US" sz="800" b="1" kern="1200">
                          <a:solidFill>
                            <a:srgbClr val="454142"/>
                          </a:solidFill>
                          <a:effectLst/>
                        </a:rPr>
                        <a:t>COURSE FEE</a:t>
                      </a:r>
                      <a:endParaRPr lang="en-US" sz="800">
                        <a:solidFill>
                          <a:srgbClr val="454142"/>
                        </a:solidFill>
                        <a:latin typeface="Times" pitchFamily="2" charset="0"/>
                      </a:endParaRPr>
                    </a:p>
                  </a:txBody>
                  <a:tcPr marL="70658" marR="70658" marT="35329" marB="35329" anchor="ctr">
                    <a:solidFill>
                      <a:schemeClr val="accent2"/>
                    </a:solidFill>
                  </a:tcPr>
                </a:tc>
                <a:tc>
                  <a:txBody>
                    <a:bodyPr/>
                    <a:lstStyle/>
                    <a:p>
                      <a:pPr algn="ctr"/>
                      <a:r>
                        <a:rPr lang="en-US" sz="800" b="1" kern="1200">
                          <a:solidFill>
                            <a:srgbClr val="454142"/>
                          </a:solidFill>
                          <a:effectLst/>
                        </a:rPr>
                        <a:t>TOPIC</a:t>
                      </a:r>
                      <a:endParaRPr lang="en-US" sz="800">
                        <a:solidFill>
                          <a:srgbClr val="454142"/>
                        </a:solidFill>
                        <a:latin typeface="Times" pitchFamily="2" charset="0"/>
                      </a:endParaRPr>
                    </a:p>
                  </a:txBody>
                  <a:tcPr marL="70658" marR="70658" marT="35329" marB="35329" anchor="ctr">
                    <a:solidFill>
                      <a:schemeClr val="accent2"/>
                    </a:solidFill>
                  </a:tcPr>
                </a:tc>
                <a:tc>
                  <a:txBody>
                    <a:bodyPr/>
                    <a:lstStyle/>
                    <a:p>
                      <a:pPr algn="ctr"/>
                      <a:r>
                        <a:rPr lang="en-US" sz="800" b="1" kern="1200">
                          <a:solidFill>
                            <a:srgbClr val="454142"/>
                          </a:solidFill>
                          <a:effectLst/>
                        </a:rPr>
                        <a:t>TYPE</a:t>
                      </a:r>
                      <a:endParaRPr lang="en-US" sz="800">
                        <a:solidFill>
                          <a:srgbClr val="454142"/>
                        </a:solidFill>
                        <a:latin typeface="Times" pitchFamily="2" charset="0"/>
                      </a:endParaRPr>
                    </a:p>
                  </a:txBody>
                  <a:tcPr marL="70658" marR="70658" marT="35329" marB="35329" anchor="ctr">
                    <a:solidFill>
                      <a:schemeClr val="accent2"/>
                    </a:solidFill>
                  </a:tcPr>
                </a:tc>
                <a:tc>
                  <a:txBody>
                    <a:bodyPr/>
                    <a:lstStyle/>
                    <a:p>
                      <a:pPr algn="ctr"/>
                      <a:r>
                        <a:rPr lang="en-US" sz="800" b="1" kern="1200">
                          <a:solidFill>
                            <a:srgbClr val="454142"/>
                          </a:solidFill>
                          <a:effectLst/>
                        </a:rPr>
                        <a:t>FORMAT</a:t>
                      </a:r>
                      <a:endParaRPr lang="en-US" sz="800">
                        <a:solidFill>
                          <a:srgbClr val="454142"/>
                        </a:solidFill>
                        <a:latin typeface="Times" pitchFamily="2" charset="0"/>
                      </a:endParaRPr>
                    </a:p>
                  </a:txBody>
                  <a:tcPr marL="70658" marR="70658" marT="35329" marB="35329" anchor="ctr">
                    <a:solidFill>
                      <a:schemeClr val="accent2"/>
                    </a:solidFill>
                  </a:tcPr>
                </a:tc>
                <a:tc>
                  <a:txBody>
                    <a:bodyPr/>
                    <a:lstStyle/>
                    <a:p>
                      <a:pPr algn="ctr"/>
                      <a:r>
                        <a:rPr lang="en-US" sz="800" b="1" kern="1200">
                          <a:solidFill>
                            <a:srgbClr val="454142"/>
                          </a:solidFill>
                          <a:effectLst/>
                        </a:rPr>
                        <a:t>CERTIFICATE</a:t>
                      </a:r>
                      <a:endParaRPr lang="en-US" sz="800">
                        <a:solidFill>
                          <a:srgbClr val="454142"/>
                        </a:solidFill>
                        <a:latin typeface="Times" pitchFamily="2" charset="0"/>
                      </a:endParaRPr>
                    </a:p>
                  </a:txBody>
                  <a:tcPr marL="70658" marR="70658" marT="35329" marB="35329" anchor="ctr">
                    <a:solidFill>
                      <a:schemeClr val="accent2"/>
                    </a:solidFill>
                  </a:tcPr>
                </a:tc>
                <a:extLst>
                  <a:ext uri="{0D108BD9-81ED-4DB2-BD59-A6C34878D82A}">
                    <a16:rowId xmlns:a16="http://schemas.microsoft.com/office/drawing/2014/main" val="4040834437"/>
                  </a:ext>
                </a:extLst>
              </a:tr>
              <a:tr h="1005840">
                <a:tc>
                  <a:txBody>
                    <a:bodyPr/>
                    <a:lstStyle/>
                    <a:p>
                      <a:r>
                        <a:rPr lang="en-US" sz="800" b="1" kern="1200" dirty="0">
                          <a:solidFill>
                            <a:srgbClr val="454142"/>
                          </a:solidFill>
                          <a:effectLst/>
                        </a:rPr>
                        <a:t>Design Thinking for Business Innovation</a:t>
                      </a:r>
                    </a:p>
                    <a:p>
                      <a:r>
                        <a:rPr lang="en-US" sz="800" kern="1200" dirty="0">
                          <a:solidFill>
                            <a:srgbClr val="454142"/>
                          </a:solidFill>
                          <a:effectLst/>
                          <a:latin typeface="+mn-lt"/>
                          <a:ea typeface="+mn-ea"/>
                          <a:cs typeface="+mn-cs"/>
                        </a:rPr>
                        <a:t>Tap into the power of design thinking to transform your business and gain practical skills to build team engagement, drive operational efficiency, and create new sources of value. Click </a:t>
                      </a:r>
                      <a:r>
                        <a:rPr lang="en-US" sz="800" kern="1200" dirty="0">
                          <a:solidFill>
                            <a:srgbClr val="454142"/>
                          </a:solidFill>
                          <a:effectLst/>
                          <a:latin typeface="+mn-lt"/>
                          <a:ea typeface="+mn-ea"/>
                          <a:cs typeface="+mn-cs"/>
                          <a:hlinkClick r:id="rId2"/>
                        </a:rPr>
                        <a:t>here</a:t>
                      </a:r>
                      <a:r>
                        <a:rPr lang="en-US" sz="800" kern="1200" dirty="0">
                          <a:solidFill>
                            <a:srgbClr val="454142"/>
                          </a:solidFill>
                          <a:effectLst/>
                          <a:latin typeface="+mn-lt"/>
                          <a:ea typeface="+mn-ea"/>
                          <a:cs typeface="+mn-cs"/>
                        </a:rPr>
                        <a:t> to learn more and register.</a:t>
                      </a:r>
                    </a:p>
                  </a:txBody>
                  <a:tcPr marL="182880" marT="91440" marB="91440"/>
                </a:tc>
                <a:tc>
                  <a:txBody>
                    <a:bodyPr/>
                    <a:lstStyle/>
                    <a:p>
                      <a:pPr marL="0" marR="0" lvl="0" indent="0" algn="ctr" defTabSz="450408" rtl="0" eaLnBrk="1" fontAlgn="auto" latinLnBrk="0" hangingPunct="1">
                        <a:lnSpc>
                          <a:spcPct val="100000"/>
                        </a:lnSpc>
                        <a:spcBef>
                          <a:spcPts val="0"/>
                        </a:spcBef>
                        <a:spcAft>
                          <a:spcPts val="0"/>
                        </a:spcAft>
                        <a:buClrTx/>
                        <a:buSzTx/>
                        <a:buFontTx/>
                        <a:buNone/>
                        <a:tabLst/>
                        <a:defRPr/>
                      </a:pPr>
                      <a:r>
                        <a:rPr lang="en-US" sz="800" kern="1200" dirty="0">
                          <a:solidFill>
                            <a:srgbClr val="454142"/>
                          </a:solidFill>
                          <a:effectLst/>
                          <a:latin typeface="+mn-lt"/>
                          <a:ea typeface="+mn-ea"/>
                          <a:cs typeface="+mn-cs"/>
                        </a:rPr>
                        <a:t>Dec 2-3, </a:t>
                      </a:r>
                    </a:p>
                    <a:p>
                      <a:pPr marL="0" marR="0" lvl="0" indent="0" algn="ctr" defTabSz="450408" rtl="0" eaLnBrk="1" fontAlgn="auto" latinLnBrk="0" hangingPunct="1">
                        <a:lnSpc>
                          <a:spcPct val="100000"/>
                        </a:lnSpc>
                        <a:spcBef>
                          <a:spcPts val="0"/>
                        </a:spcBef>
                        <a:spcAft>
                          <a:spcPts val="0"/>
                        </a:spcAft>
                        <a:buClrTx/>
                        <a:buSzTx/>
                        <a:buFontTx/>
                        <a:buNone/>
                        <a:tabLst/>
                        <a:defRPr/>
                      </a:pPr>
                      <a:r>
                        <a:rPr lang="en-US" sz="800" kern="1200" dirty="0">
                          <a:solidFill>
                            <a:srgbClr val="454142"/>
                          </a:solidFill>
                          <a:effectLst/>
                          <a:latin typeface="+mn-lt"/>
                          <a:ea typeface="+mn-ea"/>
                          <a:cs typeface="+mn-cs"/>
                        </a:rPr>
                        <a:t>2024</a:t>
                      </a:r>
                    </a:p>
                  </a:txBody>
                  <a:tcPr marT="91440" marB="91440" anchor="ctr"/>
                </a:tc>
                <a:tc>
                  <a:txBody>
                    <a:bodyPr/>
                    <a:lstStyle/>
                    <a:p>
                      <a:pPr marL="0" marR="0" lvl="0" indent="0" algn="ctr" defTabSz="450408" rtl="0" eaLnBrk="1" fontAlgn="auto" latinLnBrk="0" hangingPunct="1">
                        <a:lnSpc>
                          <a:spcPct val="100000"/>
                        </a:lnSpc>
                        <a:spcBef>
                          <a:spcPts val="0"/>
                        </a:spcBef>
                        <a:spcAft>
                          <a:spcPts val="0"/>
                        </a:spcAft>
                        <a:buClrTx/>
                        <a:buSzTx/>
                        <a:buFontTx/>
                        <a:buNone/>
                        <a:tabLst/>
                        <a:defRPr/>
                      </a:pPr>
                      <a:r>
                        <a:rPr lang="en-US" sz="800" b="0" kern="1200">
                          <a:solidFill>
                            <a:srgbClr val="454142"/>
                          </a:solidFill>
                          <a:effectLst/>
                        </a:rPr>
                        <a:t>$2,495</a:t>
                      </a:r>
                      <a:endParaRPr lang="en-US" sz="800" b="0" i="0" kern="1200">
                        <a:solidFill>
                          <a:srgbClr val="454142"/>
                        </a:solidFill>
                        <a:effectLst/>
                        <a:latin typeface="Arial Narrow" panose="020B0604020202020204" pitchFamily="34" charset="0"/>
                        <a:ea typeface="+mn-ea"/>
                        <a:cs typeface="Arial Narrow" panose="020B0604020202020204" pitchFamily="34" charset="0"/>
                      </a:endParaRPr>
                    </a:p>
                  </a:txBody>
                  <a:tcPr marT="91440" marB="91440" anchor="ctr"/>
                </a:tc>
                <a:tc>
                  <a:txBody>
                    <a:bodyPr/>
                    <a:lstStyle/>
                    <a:p>
                      <a:pPr marL="0" marR="0" lvl="0" indent="0" algn="ctr" defTabSz="450408" rtl="0" eaLnBrk="1" fontAlgn="auto" latinLnBrk="0" hangingPunct="1">
                        <a:lnSpc>
                          <a:spcPct val="100000"/>
                        </a:lnSpc>
                        <a:spcBef>
                          <a:spcPts val="0"/>
                        </a:spcBef>
                        <a:spcAft>
                          <a:spcPts val="0"/>
                        </a:spcAft>
                        <a:buClrTx/>
                        <a:buSzTx/>
                        <a:buFontTx/>
                        <a:buNone/>
                        <a:tabLst/>
                        <a:defRPr/>
                      </a:pPr>
                      <a:r>
                        <a:rPr lang="en-US" sz="800" dirty="0">
                          <a:solidFill>
                            <a:srgbClr val="454142"/>
                          </a:solidFill>
                        </a:rPr>
                        <a:t>Innovation, Strategy</a:t>
                      </a:r>
                    </a:p>
                  </a:txBody>
                  <a:tcPr marT="91440" marB="91440" anchor="ctr"/>
                </a:tc>
                <a:tc>
                  <a:txBody>
                    <a:bodyPr/>
                    <a:lstStyle/>
                    <a:p>
                      <a:pPr algn="ctr"/>
                      <a:r>
                        <a:rPr lang="en-US" sz="800" dirty="0">
                          <a:solidFill>
                            <a:srgbClr val="454142"/>
                          </a:solidFill>
                        </a:rPr>
                        <a:t>Short Course</a:t>
                      </a:r>
                    </a:p>
                  </a:txBody>
                  <a:tcPr marT="91440" marB="91440" anchor="ctr"/>
                </a:tc>
                <a:tc>
                  <a:txBody>
                    <a:bodyPr/>
                    <a:lstStyle/>
                    <a:p>
                      <a:pPr algn="ctr"/>
                      <a:r>
                        <a:rPr lang="en-US" sz="800" dirty="0">
                          <a:solidFill>
                            <a:srgbClr val="454142"/>
                          </a:solidFill>
                        </a:rPr>
                        <a:t>In-Person</a:t>
                      </a:r>
                    </a:p>
                  </a:txBody>
                  <a:tcPr marT="91440" marB="91440" anchor="ctr"/>
                </a:tc>
                <a:tc>
                  <a:txBody>
                    <a:bodyPr/>
                    <a:lstStyle/>
                    <a:p>
                      <a:pPr algn="ctr"/>
                      <a:r>
                        <a:rPr lang="en-US" sz="800" b="0" i="0" kern="1200" dirty="0">
                          <a:solidFill>
                            <a:srgbClr val="454142"/>
                          </a:solidFill>
                          <a:effectLst/>
                          <a:latin typeface="+mn-lt"/>
                          <a:ea typeface="+mn-ea"/>
                          <a:cs typeface="+mn-cs"/>
                        </a:rPr>
                        <a:t>Excellence in Business Certificate, Strategy and Innovation Certificate</a:t>
                      </a:r>
                      <a:endParaRPr lang="en-US" sz="800" dirty="0">
                        <a:solidFill>
                          <a:srgbClr val="454142"/>
                        </a:solidFill>
                      </a:endParaRPr>
                    </a:p>
                  </a:txBody>
                  <a:tcPr marT="91440" marB="91440" anchor="ctr"/>
                </a:tc>
                <a:extLst>
                  <a:ext uri="{0D108BD9-81ED-4DB2-BD59-A6C34878D82A}">
                    <a16:rowId xmlns:a16="http://schemas.microsoft.com/office/drawing/2014/main" val="1893232505"/>
                  </a:ext>
                </a:extLst>
              </a:tr>
              <a:tr h="1005840">
                <a:tc>
                  <a:txBody>
                    <a:bodyPr/>
                    <a:lstStyle/>
                    <a:p>
                      <a:r>
                        <a:rPr lang="en-US" sz="800" b="1" kern="1200" dirty="0">
                          <a:solidFill>
                            <a:srgbClr val="454142"/>
                          </a:solidFill>
                          <a:effectLst/>
                        </a:rPr>
                        <a:t>Executive Decision Making</a:t>
                      </a:r>
                    </a:p>
                    <a:p>
                      <a:r>
                        <a:rPr lang="en-US" sz="800" kern="1200" dirty="0">
                          <a:solidFill>
                            <a:srgbClr val="454142"/>
                          </a:solidFill>
                          <a:effectLst/>
                          <a:latin typeface="+mn-lt"/>
                          <a:ea typeface="+mn-ea"/>
                          <a:cs typeface="+mn-cs"/>
                        </a:rPr>
                        <a:t>This course will provide you with insights into the psychology, physiology, and sociology of decision making, so that you can evaluate both your role in and your responsibility for the decision-making process to deliver better outcomes to yourself and your organization. Click </a:t>
                      </a:r>
                      <a:r>
                        <a:rPr lang="en-US" sz="800" kern="1200" dirty="0">
                          <a:solidFill>
                            <a:srgbClr val="454142"/>
                          </a:solidFill>
                          <a:effectLst/>
                          <a:latin typeface="+mn-lt"/>
                          <a:ea typeface="+mn-ea"/>
                          <a:cs typeface="+mn-cs"/>
                          <a:hlinkClick r:id="rId3"/>
                        </a:rPr>
                        <a:t>here</a:t>
                      </a:r>
                      <a:r>
                        <a:rPr lang="en-US" sz="800" kern="1200" dirty="0">
                          <a:solidFill>
                            <a:srgbClr val="454142"/>
                          </a:solidFill>
                          <a:effectLst/>
                          <a:latin typeface="+mn-lt"/>
                          <a:ea typeface="+mn-ea"/>
                          <a:cs typeface="+mn-cs"/>
                        </a:rPr>
                        <a:t> to learn more and register.</a:t>
                      </a:r>
                    </a:p>
                  </a:txBody>
                  <a:tcPr marL="182880" marT="91440" marB="91440"/>
                </a:tc>
                <a:tc>
                  <a:txBody>
                    <a:bodyPr/>
                    <a:lstStyle/>
                    <a:p>
                      <a:pPr algn="ctr"/>
                      <a:r>
                        <a:rPr lang="en-US" sz="800" b="0" kern="1200" dirty="0">
                          <a:solidFill>
                            <a:schemeClr val="tx1"/>
                          </a:solidFill>
                          <a:effectLst/>
                        </a:rPr>
                        <a:t>Dec 11-12, 2024</a:t>
                      </a:r>
                    </a:p>
                  </a:txBody>
                  <a:tcPr marT="91440" marB="91440" anchor="ctr"/>
                </a:tc>
                <a:tc>
                  <a:txBody>
                    <a:bodyPr/>
                    <a:lstStyle/>
                    <a:p>
                      <a:pPr algn="ctr"/>
                      <a:r>
                        <a:rPr lang="en-US" sz="800" b="0" dirty="0">
                          <a:solidFill>
                            <a:srgbClr val="454142"/>
                          </a:solidFill>
                        </a:rPr>
                        <a:t>$2,495</a:t>
                      </a:r>
                      <a:endParaRPr lang="en-US" sz="800" b="0" i="0" dirty="0">
                        <a:solidFill>
                          <a:srgbClr val="454142"/>
                        </a:solidFill>
                        <a:latin typeface="Arial Narrow" panose="020B0604020202020204" pitchFamily="34" charset="0"/>
                        <a:cs typeface="Arial Narrow" panose="020B0604020202020204" pitchFamily="34" charset="0"/>
                      </a:endParaRPr>
                    </a:p>
                  </a:txBody>
                  <a:tcPr marT="91440" marB="91440" anchor="ctr"/>
                </a:tc>
                <a:tc>
                  <a:txBody>
                    <a:bodyPr/>
                    <a:lstStyle/>
                    <a:p>
                      <a:pPr marL="0" marR="0" lvl="0" indent="0" algn="ctr" defTabSz="450408" rtl="0" eaLnBrk="1" fontAlgn="auto" latinLnBrk="0" hangingPunct="1">
                        <a:lnSpc>
                          <a:spcPct val="100000"/>
                        </a:lnSpc>
                        <a:spcBef>
                          <a:spcPts val="0"/>
                        </a:spcBef>
                        <a:spcAft>
                          <a:spcPts val="0"/>
                        </a:spcAft>
                        <a:buClrTx/>
                        <a:buSzTx/>
                        <a:buFontTx/>
                        <a:buNone/>
                        <a:tabLst/>
                        <a:defRPr/>
                      </a:pPr>
                      <a:r>
                        <a:rPr lang="en-US" sz="800" dirty="0">
                          <a:solidFill>
                            <a:srgbClr val="454142"/>
                          </a:solidFill>
                        </a:rPr>
                        <a:t>Innovation, Strategy</a:t>
                      </a:r>
                    </a:p>
                  </a:txBody>
                  <a:tcPr marT="91440" marB="91440" anchor="ctr"/>
                </a:tc>
                <a:tc>
                  <a:txBody>
                    <a:bodyPr/>
                    <a:lstStyle/>
                    <a:p>
                      <a:pPr algn="ctr"/>
                      <a:r>
                        <a:rPr lang="en-US" sz="800" dirty="0">
                          <a:solidFill>
                            <a:srgbClr val="454142"/>
                          </a:solidFill>
                        </a:rPr>
                        <a:t>Short Course</a:t>
                      </a:r>
                    </a:p>
                  </a:txBody>
                  <a:tcPr marT="91440" marB="91440" anchor="ctr"/>
                </a:tc>
                <a:tc>
                  <a:txBody>
                    <a:bodyPr/>
                    <a:lstStyle/>
                    <a:p>
                      <a:pPr algn="ctr"/>
                      <a:r>
                        <a:rPr lang="en-US" sz="800" dirty="0">
                          <a:solidFill>
                            <a:srgbClr val="454142"/>
                          </a:solidFill>
                        </a:rPr>
                        <a:t>In-Person</a:t>
                      </a:r>
                    </a:p>
                  </a:txBody>
                  <a:tcPr marT="91440" marB="91440" anchor="ctr"/>
                </a:tc>
                <a:tc>
                  <a:txBody>
                    <a:bodyPr/>
                    <a:lstStyle/>
                    <a:p>
                      <a:pPr algn="ctr"/>
                      <a:r>
                        <a:rPr lang="en-US" sz="800" b="0" i="0" kern="1200" dirty="0">
                          <a:solidFill>
                            <a:srgbClr val="454142"/>
                          </a:solidFill>
                          <a:effectLst/>
                          <a:latin typeface="+mn-lt"/>
                          <a:ea typeface="+mn-ea"/>
                          <a:cs typeface="+mn-cs"/>
                        </a:rPr>
                        <a:t>Excellence in Business Certificate, Roberto C. Goizueta Leadership Certificate, Strategy and Innovation Certificate</a:t>
                      </a:r>
                      <a:endParaRPr lang="en-US" sz="800" dirty="0">
                        <a:solidFill>
                          <a:srgbClr val="454142"/>
                        </a:solidFill>
                      </a:endParaRPr>
                    </a:p>
                  </a:txBody>
                  <a:tcPr marT="91440" marB="91440" anchor="ctr"/>
                </a:tc>
                <a:extLst>
                  <a:ext uri="{0D108BD9-81ED-4DB2-BD59-A6C34878D82A}">
                    <a16:rowId xmlns:a16="http://schemas.microsoft.com/office/drawing/2014/main" val="3586529504"/>
                  </a:ext>
                </a:extLst>
              </a:tr>
            </a:tbl>
          </a:graphicData>
        </a:graphic>
      </p:graphicFrame>
    </p:spTree>
    <p:extLst>
      <p:ext uri="{BB962C8B-B14F-4D97-AF65-F5344CB8AC3E}">
        <p14:creationId xmlns:p14="http://schemas.microsoft.com/office/powerpoint/2010/main" val="2977596421"/>
      </p:ext>
    </p:extLst>
  </p:cSld>
  <p:clrMapOvr>
    <a:masterClrMapping/>
  </p:clrMapOvr>
</p:sld>
</file>

<file path=ppt/theme/theme1.xml><?xml version="1.0" encoding="utf-8"?>
<a:theme xmlns:a="http://schemas.openxmlformats.org/drawingml/2006/main" name="Go_Beyond Main">
  <a:themeElements>
    <a:clrScheme name="Custom 3">
      <a:dk1>
        <a:srgbClr val="000000"/>
      </a:dk1>
      <a:lt1>
        <a:srgbClr val="FFFFFF"/>
      </a:lt1>
      <a:dk2>
        <a:srgbClr val="44546A"/>
      </a:dk2>
      <a:lt2>
        <a:srgbClr val="E7E6E6"/>
      </a:lt2>
      <a:accent1>
        <a:srgbClr val="5B9BD5"/>
      </a:accent1>
      <a:accent2>
        <a:srgbClr val="F1A800"/>
      </a:accent2>
      <a:accent3>
        <a:srgbClr val="F7DF8E"/>
      </a:accent3>
      <a:accent4>
        <a:srgbClr val="F1A800"/>
      </a:accent4>
      <a:accent5>
        <a:srgbClr val="4472C4"/>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general-use" id="{A78BADE9-3FA7-0C4E-9F5F-07AA942E39CA}" vid="{43F6589E-4999-E446-9153-42346BC1C4C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TaxCatchAll xmlns="4bb9f064-6799-4728-a124-255f827684ff" xsi:nil="true"/>
    <lcf76f155ced4ddcb4097134ff3c332f xmlns="4eef5026-a21a-4646-bf27-d4a9a7024e1d">
      <Terms xmlns="http://schemas.microsoft.com/office/infopath/2007/PartnerControls"/>
    </lcf76f155ced4ddcb4097134ff3c332f>
    <SharedWithUsers xmlns="4bb9f064-6799-4728-a124-255f827684ff">
      <UserInfo>
        <DisplayName>Jackson, Monique Chantee'</DisplayName>
        <AccountId>869</AccountId>
        <AccountType/>
      </UserInfo>
    </SharedWithUser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130488071B4FE944933386CA58BBA21E" ma:contentTypeVersion="20" ma:contentTypeDescription="Create a new document." ma:contentTypeScope="" ma:versionID="6bc4dff0dae6622ab8d04d770432bd23">
  <xsd:schema xmlns:xsd="http://www.w3.org/2001/XMLSchema" xmlns:xs="http://www.w3.org/2001/XMLSchema" xmlns:p="http://schemas.microsoft.com/office/2006/metadata/properties" xmlns:ns2="4eef5026-a21a-4646-bf27-d4a9a7024e1d" xmlns:ns3="4bb9f064-6799-4728-a124-255f827684ff" targetNamespace="http://schemas.microsoft.com/office/2006/metadata/properties" ma:root="true" ma:fieldsID="f8541930ff9d2e6cf12c1348da8caf79" ns2:_="" ns3:_="">
    <xsd:import namespace="4eef5026-a21a-4646-bf27-d4a9a7024e1d"/>
    <xsd:import namespace="4bb9f064-6799-4728-a124-255f827684ff"/>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DateTaken" minOccurs="0"/>
                <xsd:element ref="ns2:MediaServiceAutoTags" minOccurs="0"/>
                <xsd:element ref="ns2:MediaServiceLocation" minOccurs="0"/>
                <xsd:element ref="ns2:MediaServiceOCR" minOccurs="0"/>
                <xsd:element ref="ns2:MediaServiceGenerationTime" minOccurs="0"/>
                <xsd:element ref="ns2:MediaServiceEventHashCode" minOccurs="0"/>
                <xsd:element ref="ns2:MediaServiceAutoKeyPoints" minOccurs="0"/>
                <xsd:element ref="ns2:MediaServiceKeyPoints" minOccurs="0"/>
                <xsd:element ref="ns2:MediaLengthInSeconds" minOccurs="0"/>
                <xsd:element ref="ns3:TaxCatchAll" minOccurs="0"/>
                <xsd:element ref="ns2:lcf76f155ced4ddcb4097134ff3c332f" minOccurs="0"/>
                <xsd:element ref="ns2:MediaServiceSearchPropertie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eef5026-a21a-4646-bf27-d4a9a7024e1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Location" ma:index="14" nillable="true" ma:displayName="Location" ma:internalName="MediaServiceLocation"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3" nillable="true" ma:taxonomy="true" ma:internalName="lcf76f155ced4ddcb4097134ff3c332f" ma:taxonomyFieldName="MediaServiceImageTags" ma:displayName="Image Tags" ma:readOnly="false" ma:fieldId="{5cf76f15-5ced-4ddc-b409-7134ff3c332f}" ma:taxonomyMulti="true" ma:sspId="992fa3da-db31-45ba-92de-38f16e295a42" ma:termSetId="09814cd3-568e-fe90-9814-8d621ff8fb84" ma:anchorId="fba54fb3-c3e1-fe81-a776-ca4b69148c4d" ma:open="true" ma:isKeyword="false">
      <xsd:complexType>
        <xsd:sequence>
          <xsd:element ref="pc:Terms" minOccurs="0" maxOccurs="1"/>
        </xsd:sequence>
      </xsd:complexType>
    </xsd:element>
    <xsd:element name="MediaServiceSearchProperties" ma:index="24" nillable="true" ma:displayName="MediaServiceSearchProperties" ma:hidden="true" ma:internalName="MediaServiceSearchProperties" ma:readOnly="true">
      <xsd:simpleType>
        <xsd:restriction base="dms:Note"/>
      </xsd:simpleType>
    </xsd:element>
    <xsd:element name="MediaServiceObjectDetectorVersions" ma:index="25" nillable="true" ma:displayName="MediaServiceObjectDetectorVersions" ma:description=""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bb9f064-6799-4728-a124-255f827684ff"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TaxCatchAll" ma:index="21" nillable="true" ma:displayName="Taxonomy Catch All Column" ma:hidden="true" ma:list="{8b5de168-92a7-4cd8-8afb-aaffaa76a8fa}" ma:internalName="TaxCatchAll" ma:showField="CatchAllData" ma:web="4bb9f064-6799-4728-a124-255f827684ff">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705471C-4C72-42A5-9853-039202C7B8B6}">
  <ds:schemaRefs>
    <ds:schemaRef ds:uri="http://schemas.microsoft.com/sharepoint/v3/contenttype/forms"/>
  </ds:schemaRefs>
</ds:datastoreItem>
</file>

<file path=customXml/itemProps2.xml><?xml version="1.0" encoding="utf-8"?>
<ds:datastoreItem xmlns:ds="http://schemas.openxmlformats.org/officeDocument/2006/customXml" ds:itemID="{061D9EB0-86A7-4E2D-AD83-E9532754C099}">
  <ds:schemaRefs>
    <ds:schemaRef ds:uri="4bb9f064-6799-4728-a124-255f827684ff"/>
    <ds:schemaRef ds:uri="4eef5026-a21a-4646-bf27-d4a9a7024e1d"/>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5F21C71F-E13E-4B31-82CD-BD1F307D6699}">
  <ds:schemaRefs>
    <ds:schemaRef ds:uri="4bb9f064-6799-4728-a124-255f827684ff"/>
    <ds:schemaRef ds:uri="4eef5026-a21a-4646-bf27-d4a9a7024e1d"/>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emplate>Go_Beyond Main</Template>
  <TotalTime>2944</TotalTime>
  <Words>1650</Words>
  <Application>Microsoft Office PowerPoint</Application>
  <PresentationFormat>Custom</PresentationFormat>
  <Paragraphs>161</Paragraphs>
  <Slides>4</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vt:i4>
      </vt:variant>
    </vt:vector>
  </HeadingPairs>
  <TitlesOfParts>
    <vt:vector size="11" baseType="lpstr">
      <vt:lpstr>Arial</vt:lpstr>
      <vt:lpstr>Arial Narrow</vt:lpstr>
      <vt:lpstr>Calibri</vt:lpstr>
      <vt:lpstr>Futura Condensed Medium</vt:lpstr>
      <vt:lpstr>Futura Medium</vt:lpstr>
      <vt:lpstr>Times</vt:lpstr>
      <vt:lpstr>Go_Beyond Main</vt:lpstr>
      <vt:lpstr>PowerPoint Presentation</vt:lpstr>
      <vt:lpstr>2024 Emory Executive Education Courses &amp; Programs</vt:lpstr>
      <vt:lpstr>2024 Emory Executive Education Courses &amp; Programs</vt:lpstr>
      <vt:lpstr>2024 Emory Executive Education Courses &amp; Programs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Nguyen, Thuy Thanh</dc:creator>
  <cp:lastModifiedBy>Long, Tammie</cp:lastModifiedBy>
  <cp:revision>4</cp:revision>
  <cp:lastPrinted>2017-04-20T15:49:31Z</cp:lastPrinted>
  <dcterms:created xsi:type="dcterms:W3CDTF">2021-10-15T19:24:39Z</dcterms:created>
  <dcterms:modified xsi:type="dcterms:W3CDTF">2024-03-19T14:28:17Z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0x010100130488071B4FE944933386CA58BBA21E</vt:lpwstr>
  </property>
  <property fmtid="{D5CDD505-2E9C-101B-9397-08002B2CF9AE}" pid="3" name="MediaServiceImageTags">
    <vt:lpwstr/>
  </property>
</Properties>
</file>